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6"/>
  </p:notesMasterIdLst>
  <p:sldIdLst>
    <p:sldId id="287" r:id="rId3"/>
    <p:sldId id="258" r:id="rId4"/>
    <p:sldId id="257" r:id="rId5"/>
    <p:sldId id="283" r:id="rId6"/>
    <p:sldId id="259" r:id="rId7"/>
    <p:sldId id="273" r:id="rId8"/>
    <p:sldId id="285" r:id="rId9"/>
    <p:sldId id="276" r:id="rId10"/>
    <p:sldId id="277" r:id="rId11"/>
    <p:sldId id="278" r:id="rId12"/>
    <p:sldId id="279" r:id="rId13"/>
    <p:sldId id="282" r:id="rId14"/>
    <p:sldId id="289" r:id="rId15"/>
    <p:sldId id="290" r:id="rId16"/>
    <p:sldId id="291" r:id="rId17"/>
    <p:sldId id="286" r:id="rId18"/>
    <p:sldId id="269" r:id="rId19"/>
    <p:sldId id="267" r:id="rId20"/>
    <p:sldId id="274" r:id="rId21"/>
    <p:sldId id="264" r:id="rId22"/>
    <p:sldId id="262" r:id="rId23"/>
    <p:sldId id="263" r:id="rId24"/>
    <p:sldId id="288" r:id="rId25"/>
  </p:sldIdLst>
  <p:sldSz cx="9144000" cy="5715000" type="screen16x10"/>
  <p:notesSz cx="6858000" cy="91440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20"/>
    <a:srgbClr val="055579"/>
    <a:srgbClr val="055D85"/>
    <a:srgbClr val="066894"/>
    <a:srgbClr val="FFC91D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8BBFF-FBBD-45C2-ABEA-BADEA1FE7CB0}" v="1" dt="2023-08-17T15:01:1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88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joy Mojumdar" userId="6cec09e2-4cf1-42f6-b56b-0853959606e3" providerId="ADAL" clId="{BBA8BBFF-FBBD-45C2-ABEA-BADEA1FE7CB0}"/>
    <pc:docChg chg="custSel addSld modSld">
      <pc:chgData name="Sujoy Mojumdar" userId="6cec09e2-4cf1-42f6-b56b-0853959606e3" providerId="ADAL" clId="{BBA8BBFF-FBBD-45C2-ABEA-BADEA1FE7CB0}" dt="2023-08-17T15:06:05.950" v="100" actId="12"/>
      <pc:docMkLst>
        <pc:docMk/>
      </pc:docMkLst>
      <pc:sldChg chg="modSp mod">
        <pc:chgData name="Sujoy Mojumdar" userId="6cec09e2-4cf1-42f6-b56b-0853959606e3" providerId="ADAL" clId="{BBA8BBFF-FBBD-45C2-ABEA-BADEA1FE7CB0}" dt="2023-08-17T15:06:05.950" v="100" actId="12"/>
        <pc:sldMkLst>
          <pc:docMk/>
          <pc:sldMk cId="13660369" sldId="257"/>
        </pc:sldMkLst>
        <pc:spChg chg="mod">
          <ac:chgData name="Sujoy Mojumdar" userId="6cec09e2-4cf1-42f6-b56b-0853959606e3" providerId="ADAL" clId="{BBA8BBFF-FBBD-45C2-ABEA-BADEA1FE7CB0}" dt="2023-08-17T15:06:05.950" v="100" actId="12"/>
          <ac:spMkLst>
            <pc:docMk/>
            <pc:sldMk cId="13660369" sldId="257"/>
            <ac:spMk id="3" creationId="{00000000-0000-0000-0000-000000000000}"/>
          </ac:spMkLst>
        </pc:spChg>
      </pc:sldChg>
      <pc:sldChg chg="modSp mod">
        <pc:chgData name="Sujoy Mojumdar" userId="6cec09e2-4cf1-42f6-b56b-0853959606e3" providerId="ADAL" clId="{BBA8BBFF-FBBD-45C2-ABEA-BADEA1FE7CB0}" dt="2023-08-17T15:04:53.315" v="72" actId="20577"/>
        <pc:sldMkLst>
          <pc:docMk/>
          <pc:sldMk cId="4223689518" sldId="263"/>
        </pc:sldMkLst>
        <pc:spChg chg="mod">
          <ac:chgData name="Sujoy Mojumdar" userId="6cec09e2-4cf1-42f6-b56b-0853959606e3" providerId="ADAL" clId="{BBA8BBFF-FBBD-45C2-ABEA-BADEA1FE7CB0}" dt="2023-08-17T15:04:53.315" v="72" actId="20577"/>
          <ac:spMkLst>
            <pc:docMk/>
            <pc:sldMk cId="4223689518" sldId="263"/>
            <ac:spMk id="4" creationId="{00000000-0000-0000-0000-000000000000}"/>
          </ac:spMkLst>
        </pc:spChg>
      </pc:sldChg>
      <pc:sldChg chg="modSp mod">
        <pc:chgData name="Sujoy Mojumdar" userId="6cec09e2-4cf1-42f6-b56b-0853959606e3" providerId="ADAL" clId="{BBA8BBFF-FBBD-45C2-ABEA-BADEA1FE7CB0}" dt="2023-08-17T15:04:34.988" v="59" actId="115"/>
        <pc:sldMkLst>
          <pc:docMk/>
          <pc:sldMk cId="455149336" sldId="264"/>
        </pc:sldMkLst>
        <pc:spChg chg="mod">
          <ac:chgData name="Sujoy Mojumdar" userId="6cec09e2-4cf1-42f6-b56b-0853959606e3" providerId="ADAL" clId="{BBA8BBFF-FBBD-45C2-ABEA-BADEA1FE7CB0}" dt="2023-08-17T15:04:34.988" v="59" actId="115"/>
          <ac:spMkLst>
            <pc:docMk/>
            <pc:sldMk cId="455149336" sldId="264"/>
            <ac:spMk id="3" creationId="{00000000-0000-0000-0000-000000000000}"/>
          </ac:spMkLst>
        </pc:spChg>
      </pc:sldChg>
      <pc:sldChg chg="modSp mod">
        <pc:chgData name="Sujoy Mojumdar" userId="6cec09e2-4cf1-42f6-b56b-0853959606e3" providerId="ADAL" clId="{BBA8BBFF-FBBD-45C2-ABEA-BADEA1FE7CB0}" dt="2023-08-17T06:18:15.010" v="3" actId="6549"/>
        <pc:sldMkLst>
          <pc:docMk/>
          <pc:sldMk cId="1306695479" sldId="273"/>
        </pc:sldMkLst>
        <pc:spChg chg="mod">
          <ac:chgData name="Sujoy Mojumdar" userId="6cec09e2-4cf1-42f6-b56b-0853959606e3" providerId="ADAL" clId="{BBA8BBFF-FBBD-45C2-ABEA-BADEA1FE7CB0}" dt="2023-08-17T06:18:15.010" v="3" actId="6549"/>
          <ac:spMkLst>
            <pc:docMk/>
            <pc:sldMk cId="1306695479" sldId="273"/>
            <ac:spMk id="48" creationId="{00000000-0000-0000-0000-000000000000}"/>
          </ac:spMkLst>
        </pc:spChg>
        <pc:spChg chg="mod">
          <ac:chgData name="Sujoy Mojumdar" userId="6cec09e2-4cf1-42f6-b56b-0853959606e3" providerId="ADAL" clId="{BBA8BBFF-FBBD-45C2-ABEA-BADEA1FE7CB0}" dt="2023-08-17T06:17:40.382" v="2" actId="20577"/>
          <ac:spMkLst>
            <pc:docMk/>
            <pc:sldMk cId="1306695479" sldId="273"/>
            <ac:spMk id="59" creationId="{00000000-0000-0000-0000-000000000000}"/>
          </ac:spMkLst>
        </pc:spChg>
      </pc:sldChg>
      <pc:sldChg chg="delSp mod">
        <pc:chgData name="Sujoy Mojumdar" userId="6cec09e2-4cf1-42f6-b56b-0853959606e3" providerId="ADAL" clId="{BBA8BBFF-FBBD-45C2-ABEA-BADEA1FE7CB0}" dt="2023-08-17T06:06:30.441" v="0" actId="478"/>
        <pc:sldMkLst>
          <pc:docMk/>
          <pc:sldMk cId="36612117" sldId="287"/>
        </pc:sldMkLst>
        <pc:spChg chg="del">
          <ac:chgData name="Sujoy Mojumdar" userId="6cec09e2-4cf1-42f6-b56b-0853959606e3" providerId="ADAL" clId="{BBA8BBFF-FBBD-45C2-ABEA-BADEA1FE7CB0}" dt="2023-08-17T06:06:30.441" v="0" actId="478"/>
          <ac:spMkLst>
            <pc:docMk/>
            <pc:sldMk cId="36612117" sldId="287"/>
            <ac:spMk id="10" creationId="{00000000-0000-0000-0000-000000000000}"/>
          </ac:spMkLst>
        </pc:spChg>
      </pc:sldChg>
      <pc:sldChg chg="delSp mod">
        <pc:chgData name="Sujoy Mojumdar" userId="6cec09e2-4cf1-42f6-b56b-0853959606e3" providerId="ADAL" clId="{BBA8BBFF-FBBD-45C2-ABEA-BADEA1FE7CB0}" dt="2023-08-17T15:05:02.555" v="73" actId="478"/>
        <pc:sldMkLst>
          <pc:docMk/>
          <pc:sldMk cId="1888265947" sldId="288"/>
        </pc:sldMkLst>
        <pc:spChg chg="del">
          <ac:chgData name="Sujoy Mojumdar" userId="6cec09e2-4cf1-42f6-b56b-0853959606e3" providerId="ADAL" clId="{BBA8BBFF-FBBD-45C2-ABEA-BADEA1FE7CB0}" dt="2023-08-17T15:05:02.555" v="73" actId="478"/>
          <ac:spMkLst>
            <pc:docMk/>
            <pc:sldMk cId="1888265947" sldId="288"/>
            <ac:spMk id="9" creationId="{00000000-0000-0000-0000-000000000000}"/>
          </ac:spMkLst>
        </pc:spChg>
      </pc:sldChg>
      <pc:sldChg chg="modSp add mod">
        <pc:chgData name="Sujoy Mojumdar" userId="6cec09e2-4cf1-42f6-b56b-0853959606e3" providerId="ADAL" clId="{BBA8BBFF-FBBD-45C2-ABEA-BADEA1FE7CB0}" dt="2023-08-17T15:01:41.604" v="15" actId="14100"/>
        <pc:sldMkLst>
          <pc:docMk/>
          <pc:sldMk cId="3778601231" sldId="289"/>
        </pc:sldMkLst>
        <pc:spChg chg="mod">
          <ac:chgData name="Sujoy Mojumdar" userId="6cec09e2-4cf1-42f6-b56b-0853959606e3" providerId="ADAL" clId="{BBA8BBFF-FBBD-45C2-ABEA-BADEA1FE7CB0}" dt="2023-08-17T15:01:21.267" v="13" actId="20577"/>
          <ac:spMkLst>
            <pc:docMk/>
            <pc:sldMk cId="3778601231" sldId="289"/>
            <ac:spMk id="2" creationId="{00000000-0000-0000-0000-000000000000}"/>
          </ac:spMkLst>
        </pc:spChg>
        <pc:picChg chg="mod">
          <ac:chgData name="Sujoy Mojumdar" userId="6cec09e2-4cf1-42f6-b56b-0853959606e3" providerId="ADAL" clId="{BBA8BBFF-FBBD-45C2-ABEA-BADEA1FE7CB0}" dt="2023-08-17T15:01:41.604" v="15" actId="14100"/>
          <ac:picMkLst>
            <pc:docMk/>
            <pc:sldMk cId="3778601231" sldId="289"/>
            <ac:picMk id="4" creationId="{00000000-0000-0000-0000-000000000000}"/>
          </ac:picMkLst>
        </pc:picChg>
      </pc:sldChg>
      <pc:sldChg chg="modSp add mod">
        <pc:chgData name="Sujoy Mojumdar" userId="6cec09e2-4cf1-42f6-b56b-0853959606e3" providerId="ADAL" clId="{BBA8BBFF-FBBD-45C2-ABEA-BADEA1FE7CB0}" dt="2023-08-17T15:02:38.735" v="24" actId="20577"/>
        <pc:sldMkLst>
          <pc:docMk/>
          <pc:sldMk cId="150392114" sldId="290"/>
        </pc:sldMkLst>
        <pc:spChg chg="mod">
          <ac:chgData name="Sujoy Mojumdar" userId="6cec09e2-4cf1-42f6-b56b-0853959606e3" providerId="ADAL" clId="{BBA8BBFF-FBBD-45C2-ABEA-BADEA1FE7CB0}" dt="2023-08-17T15:01:29.500" v="14" actId="6549"/>
          <ac:spMkLst>
            <pc:docMk/>
            <pc:sldMk cId="150392114" sldId="290"/>
            <ac:spMk id="2" creationId="{00000000-0000-0000-0000-000000000000}"/>
          </ac:spMkLst>
        </pc:spChg>
        <pc:spChg chg="mod">
          <ac:chgData name="Sujoy Mojumdar" userId="6cec09e2-4cf1-42f6-b56b-0853959606e3" providerId="ADAL" clId="{BBA8BBFF-FBBD-45C2-ABEA-BADEA1FE7CB0}" dt="2023-08-17T15:02:38.735" v="24" actId="20577"/>
          <ac:spMkLst>
            <pc:docMk/>
            <pc:sldMk cId="150392114" sldId="290"/>
            <ac:spMk id="13" creationId="{00000000-0000-0000-0000-000000000000}"/>
          </ac:spMkLst>
        </pc:spChg>
        <pc:graphicFrameChg chg="modGraphic">
          <ac:chgData name="Sujoy Mojumdar" userId="6cec09e2-4cf1-42f6-b56b-0853959606e3" providerId="ADAL" clId="{BBA8BBFF-FBBD-45C2-ABEA-BADEA1FE7CB0}" dt="2023-08-17T15:02:06.077" v="18" actId="20577"/>
          <ac:graphicFrameMkLst>
            <pc:docMk/>
            <pc:sldMk cId="150392114" sldId="290"/>
            <ac:graphicFrameMk id="10" creationId="{00000000-0000-0000-0000-000000000000}"/>
          </ac:graphicFrameMkLst>
        </pc:graphicFrameChg>
      </pc:sldChg>
      <pc:sldChg chg="modSp add mod">
        <pc:chgData name="Sujoy Mojumdar" userId="6cec09e2-4cf1-42f6-b56b-0853959606e3" providerId="ADAL" clId="{BBA8BBFF-FBBD-45C2-ABEA-BADEA1FE7CB0}" dt="2023-08-17T15:03:37.302" v="45" actId="14734"/>
        <pc:sldMkLst>
          <pc:docMk/>
          <pc:sldMk cId="3866059989" sldId="291"/>
        </pc:sldMkLst>
        <pc:graphicFrameChg chg="modGraphic">
          <ac:chgData name="Sujoy Mojumdar" userId="6cec09e2-4cf1-42f6-b56b-0853959606e3" providerId="ADAL" clId="{BBA8BBFF-FBBD-45C2-ABEA-BADEA1FE7CB0}" dt="2023-08-17T15:03:37.302" v="45" actId="14734"/>
          <ac:graphicFrameMkLst>
            <pc:docMk/>
            <pc:sldMk cId="3866059989" sldId="291"/>
            <ac:graphicFrameMk id="1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45BA-608D-4746-B916-E6FAA85C784E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E3B4-2482-40AA-B34D-CC3DDFBAB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4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0FCC-CF60-7146-A082-C2DFC66FCE1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1E3B4-2482-40AA-B34D-CC3DDFBABF3E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62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80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289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9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500107" y="610653"/>
            <a:ext cx="1027381" cy="1141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23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500107" y="2310986"/>
            <a:ext cx="1027381" cy="1141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23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500107" y="4003194"/>
            <a:ext cx="1027381" cy="1141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23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593127" y="718345"/>
            <a:ext cx="834629" cy="92736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93127" y="2418782"/>
            <a:ext cx="834629" cy="92736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593127" y="4110216"/>
            <a:ext cx="834629" cy="92736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6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5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5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31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8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26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41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33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73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94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5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9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59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1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B4510DC-DBF5-40AC-AF50-D3D14279DBFF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80"/>
            <a:ext cx="2895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80"/>
            <a:ext cx="2133600" cy="304271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428799C-D80D-4284-993A-7C9D95397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15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6" y="97193"/>
            <a:ext cx="8928992" cy="6000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6" y="817276"/>
            <a:ext cx="8928992" cy="480053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85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1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defTabSz="91429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4" indent="-228573" algn="l" defTabSz="91429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F39221DF-97CE-A94E-B207-33104C6B1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32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60840F32-321C-A843-8269-30B7EFAB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094078" y="0"/>
            <a:ext cx="5064209" cy="5715000"/>
          </a:xfrm>
          <a:custGeom>
            <a:avLst/>
            <a:gdLst/>
            <a:ahLst/>
            <a:cxnLst/>
            <a:rect l="l" t="t" r="r" b="b"/>
            <a:pathLst>
              <a:path w="10128418" h="10287000">
                <a:moveTo>
                  <a:pt x="0" y="0"/>
                </a:moveTo>
                <a:lnTo>
                  <a:pt x="10128418" y="0"/>
                </a:lnTo>
                <a:lnTo>
                  <a:pt x="101284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09" b="-220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07504" y="460375"/>
            <a:ext cx="6392819" cy="762000"/>
          </a:xfrm>
          <a:custGeom>
            <a:avLst/>
            <a:gdLst/>
            <a:ahLst/>
            <a:cxnLst/>
            <a:rect l="l" t="t" r="r" b="b"/>
            <a:pathLst>
              <a:path w="3138311" h="361244">
                <a:moveTo>
                  <a:pt x="0" y="0"/>
                </a:moveTo>
                <a:lnTo>
                  <a:pt x="3138311" y="0"/>
                </a:lnTo>
                <a:lnTo>
                  <a:pt x="3138311" y="361244"/>
                </a:lnTo>
                <a:lnTo>
                  <a:pt x="0" y="361244"/>
                </a:lnTo>
                <a:close/>
              </a:path>
            </a:pathLst>
          </a:custGeom>
          <a:solidFill>
            <a:srgbClr val="055D85"/>
          </a:solid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179512" y="625252"/>
            <a:ext cx="620189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sz="2700" b="1" spc="114" dirty="0">
                <a:solidFill>
                  <a:srgbClr val="FFFFFF"/>
                </a:solidFill>
                <a:latin typeface="Code Pro Bold" charset="0"/>
              </a:rPr>
              <a:t>WATER SUPPLY AND SANITATION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512" y="1344141"/>
            <a:ext cx="4770686" cy="1801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45266"/>
                </a:solidFill>
                <a:latin typeface="Code Pro Bold"/>
              </a:rPr>
              <a:t>SERVICE LEVEL BENCHMARKS, SELF-ASSESSMENTS AND MODEL CONTRACTS FOR GRAM PANCHAYATS </a:t>
            </a:r>
          </a:p>
        </p:txBody>
      </p:sp>
      <p:sp>
        <p:nvSpPr>
          <p:cNvPr id="11" name="Freeform 8"/>
          <p:cNvSpPr/>
          <p:nvPr/>
        </p:nvSpPr>
        <p:spPr>
          <a:xfrm>
            <a:off x="113738" y="5205844"/>
            <a:ext cx="1246990" cy="358449"/>
          </a:xfrm>
          <a:custGeom>
            <a:avLst/>
            <a:gdLst/>
            <a:ahLst/>
            <a:cxnLst/>
            <a:rect l="l" t="t" r="r" b="b"/>
            <a:pathLst>
              <a:path w="2493979" h="645208">
                <a:moveTo>
                  <a:pt x="0" y="0"/>
                </a:moveTo>
                <a:lnTo>
                  <a:pt x="2493978" y="0"/>
                </a:lnTo>
                <a:lnTo>
                  <a:pt x="2493978" y="645208"/>
                </a:lnTo>
                <a:lnTo>
                  <a:pt x="0" y="645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9"/>
          <p:cNvSpPr/>
          <p:nvPr/>
        </p:nvSpPr>
        <p:spPr>
          <a:xfrm>
            <a:off x="1614291" y="4988857"/>
            <a:ext cx="956193" cy="601895"/>
          </a:xfrm>
          <a:custGeom>
            <a:avLst/>
            <a:gdLst/>
            <a:ahLst/>
            <a:cxnLst/>
            <a:rect l="l" t="t" r="r" b="b"/>
            <a:pathLst>
              <a:path w="1912385" h="1083411">
                <a:moveTo>
                  <a:pt x="0" y="0"/>
                </a:moveTo>
                <a:lnTo>
                  <a:pt x="1912385" y="0"/>
                </a:lnTo>
                <a:lnTo>
                  <a:pt x="1912385" y="1083411"/>
                </a:lnTo>
                <a:lnTo>
                  <a:pt x="0" y="10834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AutoShape 12"/>
          <p:cNvSpPr/>
          <p:nvPr/>
        </p:nvSpPr>
        <p:spPr>
          <a:xfrm>
            <a:off x="469327" y="4904190"/>
            <a:ext cx="3246120" cy="0"/>
          </a:xfrm>
          <a:prstGeom prst="line">
            <a:avLst/>
          </a:prstGeom>
          <a:ln w="38100" cap="flat">
            <a:solidFill>
              <a:srgbClr val="2452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78883"/>
              </p:ext>
            </p:extLst>
          </p:nvPr>
        </p:nvGraphicFramePr>
        <p:xfrm>
          <a:off x="179512" y="1111006"/>
          <a:ext cx="4752528" cy="4050750"/>
        </p:xfrm>
        <a:graphic>
          <a:graphicData uri="http://schemas.openxmlformats.org/drawingml/2006/table">
            <a:tbl>
              <a:tblPr firstRow="1" firstCol="1" bandRow="1"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Sector</a:t>
                      </a:r>
                      <a:endParaRPr lang="en-IN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No of Indicators</a:t>
                      </a:r>
                      <a:endParaRPr lang="en-IN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Mangal"/>
                        </a:rPr>
                        <a:t>Water supply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Mangal"/>
                        </a:rPr>
                        <a:t>14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Mangal"/>
                        </a:rPr>
                        <a:t>Sanitation 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Mangal"/>
                        </a:rPr>
                        <a:t>7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Mangal"/>
                        </a:rPr>
                        <a:t>Solid Waste Management 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Mangal"/>
                        </a:rPr>
                        <a:t>4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Mangal"/>
                        </a:rPr>
                        <a:t>Liquid Waste Management 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Mangal"/>
                        </a:rPr>
                        <a:t>4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Mangal"/>
                        </a:rPr>
                        <a:t>Faecal Sludge Management 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Mangal"/>
                        </a:rPr>
                        <a:t>9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55579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Total </a:t>
                      </a:r>
                      <a:endParaRPr lang="en-IN" sz="2000" dirty="0">
                        <a:solidFill>
                          <a:srgbClr val="055579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55579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38</a:t>
                      </a:r>
                      <a:endParaRPr lang="en-IN" sz="2000" dirty="0">
                        <a:solidFill>
                          <a:srgbClr val="055579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48064" y="841276"/>
            <a:ext cx="3923928" cy="4680520"/>
          </a:xfrm>
          <a:prstGeom prst="rect">
            <a:avLst/>
          </a:prstGeom>
          <a:ln w="57150">
            <a:solidFill>
              <a:srgbClr val="055D8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Weightages assigned to each indicator depending upon its </a:t>
            </a:r>
            <a:r>
              <a:rPr lang="en-US" sz="2200" b="1" dirty="0">
                <a:solidFill>
                  <a:srgbClr val="0070C0"/>
                </a:solidFill>
              </a:rPr>
              <a:t>importance to service delivery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Weightages applied to each sector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Every GP to be given grades and </a:t>
            </a:r>
            <a:r>
              <a:rPr lang="en-US" sz="2200" b="1" dirty="0" err="1">
                <a:solidFill>
                  <a:srgbClr val="0070C0"/>
                </a:solidFill>
              </a:rPr>
              <a:t>colour</a:t>
            </a:r>
            <a:r>
              <a:rPr lang="en-US" sz="2200" b="1" dirty="0">
                <a:solidFill>
                  <a:srgbClr val="0070C0"/>
                </a:solidFill>
              </a:rPr>
              <a:t> codes for its performance </a:t>
            </a:r>
            <a:r>
              <a:rPr lang="en-US" sz="2200" dirty="0"/>
              <a:t>in 5 WASH sectors and total score</a:t>
            </a:r>
            <a:endParaRPr lang="en-IN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SECTOR WISE NUMBER OF BASIC INDICATORS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08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731" y="1559080"/>
            <a:ext cx="8712000" cy="3043555"/>
            <a:chOff x="223457" y="2190750"/>
            <a:chExt cx="8463343" cy="28605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2FD5A37-FBFA-8244-BE01-223FB516D2EF}"/>
                </a:ext>
              </a:extLst>
            </p:cNvPr>
            <p:cNvSpPr/>
            <p:nvPr/>
          </p:nvSpPr>
          <p:spPr>
            <a:xfrm>
              <a:off x="223457" y="2199075"/>
              <a:ext cx="1050037" cy="1279003"/>
            </a:xfrm>
            <a:prstGeom prst="roundRect">
              <a:avLst>
                <a:gd name="adj" fmla="val 8050"/>
              </a:avLst>
            </a:prstGeom>
            <a:solidFill>
              <a:srgbClr val="055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5C38B1C0-2C04-DF4F-AA60-33F7CFFE5DEB}"/>
                </a:ext>
              </a:extLst>
            </p:cNvPr>
            <p:cNvSpPr/>
            <p:nvPr/>
          </p:nvSpPr>
          <p:spPr>
            <a:xfrm>
              <a:off x="1044142" y="2351281"/>
              <a:ext cx="458702" cy="974591"/>
            </a:xfrm>
            <a:prstGeom prst="chevron">
              <a:avLst/>
            </a:prstGeom>
            <a:solidFill>
              <a:srgbClr val="FCDD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DD2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89B58BE-3F65-4A42-BC1D-7D4F469E27C5}"/>
                </a:ext>
              </a:extLst>
            </p:cNvPr>
            <p:cNvSpPr/>
            <p:nvPr/>
          </p:nvSpPr>
          <p:spPr>
            <a:xfrm>
              <a:off x="2033909" y="2199075"/>
              <a:ext cx="1050037" cy="1279003"/>
            </a:xfrm>
            <a:prstGeom prst="roundRect">
              <a:avLst>
                <a:gd name="adj" fmla="val 8050"/>
              </a:avLst>
            </a:prstGeom>
            <a:solidFill>
              <a:srgbClr val="055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E5F8BF77-F667-C841-AAE5-47580FFCAD55}"/>
                </a:ext>
              </a:extLst>
            </p:cNvPr>
            <p:cNvSpPr/>
            <p:nvPr/>
          </p:nvSpPr>
          <p:spPr>
            <a:xfrm>
              <a:off x="2854594" y="2351281"/>
              <a:ext cx="458702" cy="974591"/>
            </a:xfrm>
            <a:prstGeom prst="chevron">
              <a:avLst/>
            </a:prstGeom>
            <a:solidFill>
              <a:srgbClr val="FCDD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B5914E0-8557-B944-8739-BE05CCD73B42}"/>
                </a:ext>
              </a:extLst>
            </p:cNvPr>
            <p:cNvSpPr/>
            <p:nvPr/>
          </p:nvSpPr>
          <p:spPr>
            <a:xfrm>
              <a:off x="3844361" y="2199075"/>
              <a:ext cx="1050037" cy="1279003"/>
            </a:xfrm>
            <a:prstGeom prst="roundRect">
              <a:avLst>
                <a:gd name="adj" fmla="val 8050"/>
              </a:avLst>
            </a:prstGeom>
            <a:solidFill>
              <a:srgbClr val="055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69E121B8-6784-5E44-99AE-1EF945F11FB1}"/>
                </a:ext>
              </a:extLst>
            </p:cNvPr>
            <p:cNvSpPr/>
            <p:nvPr/>
          </p:nvSpPr>
          <p:spPr>
            <a:xfrm>
              <a:off x="4665046" y="2351281"/>
              <a:ext cx="458702" cy="974591"/>
            </a:xfrm>
            <a:prstGeom prst="chevron">
              <a:avLst/>
            </a:prstGeom>
            <a:solidFill>
              <a:srgbClr val="FCDD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B06CB1F-F4FB-6543-B9C3-8D1EC55EACC9}"/>
                </a:ext>
              </a:extLst>
            </p:cNvPr>
            <p:cNvSpPr/>
            <p:nvPr/>
          </p:nvSpPr>
          <p:spPr>
            <a:xfrm>
              <a:off x="5654812" y="2199075"/>
              <a:ext cx="1050037" cy="1279003"/>
            </a:xfrm>
            <a:prstGeom prst="roundRect">
              <a:avLst>
                <a:gd name="adj" fmla="val 8050"/>
              </a:avLst>
            </a:prstGeom>
            <a:solidFill>
              <a:srgbClr val="055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2C976774-B9EE-7248-8FF2-D34168792728}"/>
                </a:ext>
              </a:extLst>
            </p:cNvPr>
            <p:cNvSpPr/>
            <p:nvPr/>
          </p:nvSpPr>
          <p:spPr>
            <a:xfrm>
              <a:off x="6475498" y="2351281"/>
              <a:ext cx="458702" cy="974591"/>
            </a:xfrm>
            <a:prstGeom prst="chevron">
              <a:avLst/>
            </a:prstGeom>
            <a:solidFill>
              <a:srgbClr val="FCDD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89CDBF-0A4E-B440-A153-B0471A259CD2}"/>
                </a:ext>
              </a:extLst>
            </p:cNvPr>
            <p:cNvSpPr/>
            <p:nvPr/>
          </p:nvSpPr>
          <p:spPr>
            <a:xfrm>
              <a:off x="426807" y="2650254"/>
              <a:ext cx="643337" cy="450117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01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F2DA89-BA03-984E-89A3-A303E0075E31}"/>
                </a:ext>
              </a:extLst>
            </p:cNvPr>
            <p:cNvSpPr/>
            <p:nvPr/>
          </p:nvSpPr>
          <p:spPr>
            <a:xfrm>
              <a:off x="2237259" y="2650254"/>
              <a:ext cx="643337" cy="450117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02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04E02A-E36D-4E4D-953D-F944822A73B2}"/>
                </a:ext>
              </a:extLst>
            </p:cNvPr>
            <p:cNvSpPr/>
            <p:nvPr/>
          </p:nvSpPr>
          <p:spPr>
            <a:xfrm>
              <a:off x="4052695" y="2650254"/>
              <a:ext cx="643337" cy="450117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03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2E50E4-897D-1745-B40A-8DADA2FCF9F8}"/>
                </a:ext>
              </a:extLst>
            </p:cNvPr>
            <p:cNvSpPr/>
            <p:nvPr/>
          </p:nvSpPr>
          <p:spPr>
            <a:xfrm>
              <a:off x="5863146" y="2650254"/>
              <a:ext cx="643337" cy="450117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04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316AFD-6075-9E4D-86CE-56253057077C}"/>
                </a:ext>
              </a:extLst>
            </p:cNvPr>
            <p:cNvSpPr/>
            <p:nvPr/>
          </p:nvSpPr>
          <p:spPr>
            <a:xfrm>
              <a:off x="2087682" y="3630283"/>
              <a:ext cx="1151492" cy="1189633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Entering appropriate score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for each indicator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A435BC-68A5-A548-BF16-8266F4755AF8}"/>
                </a:ext>
              </a:extLst>
            </p:cNvPr>
            <p:cNvSpPr/>
            <p:nvPr/>
          </p:nvSpPr>
          <p:spPr>
            <a:xfrm>
              <a:off x="3944159" y="3630283"/>
              <a:ext cx="1151492" cy="1421052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Arriving at the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sectoral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 scores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and final score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3E48"/>
                </a:solidFill>
                <a:effectLst/>
                <a:uLnTx/>
                <a:uFillTx/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C8D77F-3DCE-0F40-BC08-FDF7FB60F739}"/>
                </a:ext>
              </a:extLst>
            </p:cNvPr>
            <p:cNvSpPr/>
            <p:nvPr/>
          </p:nvSpPr>
          <p:spPr>
            <a:xfrm>
              <a:off x="5762931" y="3630283"/>
              <a:ext cx="1151492" cy="1189633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Allotting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sectoral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 grades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and a final grade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3E48"/>
                </a:solidFill>
                <a:effectLst/>
                <a:uLnTx/>
                <a:uFillTx/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A5AC92-9074-784C-A842-7883A64DEC1C}"/>
                </a:ext>
              </a:extLst>
            </p:cNvPr>
            <p:cNvSpPr/>
            <p:nvPr/>
          </p:nvSpPr>
          <p:spPr>
            <a:xfrm>
              <a:off x="294127" y="3546470"/>
              <a:ext cx="1163981" cy="1189633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Filling GP level data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against each indicator 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B06CB1F-F4FB-6543-B9C3-8D1EC55EACC9}"/>
                </a:ext>
              </a:extLst>
            </p:cNvPr>
            <p:cNvSpPr/>
            <p:nvPr/>
          </p:nvSpPr>
          <p:spPr>
            <a:xfrm>
              <a:off x="7407412" y="2190750"/>
              <a:ext cx="1050037" cy="1279003"/>
            </a:xfrm>
            <a:prstGeom prst="roundRect">
              <a:avLst>
                <a:gd name="adj" fmla="val 8050"/>
              </a:avLst>
            </a:prstGeom>
            <a:solidFill>
              <a:srgbClr val="055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2C976774-B9EE-7248-8FF2-D34168792728}"/>
                </a:ext>
              </a:extLst>
            </p:cNvPr>
            <p:cNvSpPr/>
            <p:nvPr/>
          </p:nvSpPr>
          <p:spPr>
            <a:xfrm>
              <a:off x="8228098" y="2342956"/>
              <a:ext cx="458702" cy="974591"/>
            </a:xfrm>
            <a:prstGeom prst="chevron">
              <a:avLst/>
            </a:prstGeom>
            <a:solidFill>
              <a:srgbClr val="FCDD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4284" tIns="17142" rIns="34284" bIns="17142" rtlCol="0" anchor="ctr"/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2E50E4-897D-1745-B40A-8DADA2FCF9F8}"/>
                </a:ext>
              </a:extLst>
            </p:cNvPr>
            <p:cNvSpPr/>
            <p:nvPr/>
          </p:nvSpPr>
          <p:spPr>
            <a:xfrm>
              <a:off x="7615746" y="2641929"/>
              <a:ext cx="643337" cy="450117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algn="ctr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05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C8D77F-3DCE-0F40-BC08-FDF7FB60F739}"/>
                </a:ext>
              </a:extLst>
            </p:cNvPr>
            <p:cNvSpPr/>
            <p:nvPr/>
          </p:nvSpPr>
          <p:spPr>
            <a:xfrm>
              <a:off x="7511750" y="3671122"/>
              <a:ext cx="1151492" cy="958214"/>
            </a:xfrm>
            <a:prstGeom prst="rect">
              <a:avLst/>
            </a:prstGeom>
          </p:spPr>
          <p:txBody>
            <a:bodyPr wrap="square" lIns="34284" tIns="17142" rIns="34284" bIns="17142">
              <a:spAutoFit/>
            </a:bodyPr>
            <a:lstStyle/>
            <a:p>
              <a:pPr marL="0" marR="0" lvl="0" indent="0" defTabSz="684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Filling up scores for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advanced indicators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827584" y="124405"/>
            <a:ext cx="5400600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SCORING METHODOLOGY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211960" y="678046"/>
            <a:ext cx="4824536" cy="45719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25000" lnSpcReduction="2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2929508"/>
            <a:ext cx="45719" cy="1465439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2045515" y="2978758"/>
            <a:ext cx="45719" cy="1465439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3932019" y="2976237"/>
            <a:ext cx="45719" cy="1465439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5795662" y="2990831"/>
            <a:ext cx="45719" cy="1465439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7599754" y="2965060"/>
            <a:ext cx="45719" cy="1465439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7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2754" y="913284"/>
            <a:ext cx="7898517" cy="4661094"/>
            <a:chOff x="622754" y="1183739"/>
            <a:chExt cx="7898517" cy="4661094"/>
          </a:xfrm>
        </p:grpSpPr>
        <p:grpSp>
          <p:nvGrpSpPr>
            <p:cNvPr id="6" name="Group 5"/>
            <p:cNvGrpSpPr/>
            <p:nvPr/>
          </p:nvGrpSpPr>
          <p:grpSpPr>
            <a:xfrm>
              <a:off x="622754" y="1183739"/>
              <a:ext cx="7898517" cy="2261071"/>
              <a:chOff x="1660212" y="5840458"/>
              <a:chExt cx="21057226" cy="6029523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F384554-3134-AF4A-BA0A-29D91D1B1672}"/>
                  </a:ext>
                </a:extLst>
              </p:cNvPr>
              <p:cNvSpPr/>
              <p:nvPr/>
            </p:nvSpPr>
            <p:spPr>
              <a:xfrm>
                <a:off x="3714764" y="6223228"/>
                <a:ext cx="3005967" cy="2908651"/>
              </a:xfrm>
              <a:custGeom>
                <a:avLst/>
                <a:gdLst>
                  <a:gd name="connsiteX0" fmla="*/ 1623301 w 1820180"/>
                  <a:gd name="connsiteY0" fmla="*/ 685663 h 1761253"/>
                  <a:gd name="connsiteX1" fmla="*/ 1493106 w 1820180"/>
                  <a:gd name="connsiteY1" fmla="*/ 734964 h 1761253"/>
                  <a:gd name="connsiteX2" fmla="*/ 1430196 w 1820180"/>
                  <a:gd name="connsiteY2" fmla="*/ 768977 h 1761253"/>
                  <a:gd name="connsiteX3" fmla="*/ 1298949 w 1820180"/>
                  <a:gd name="connsiteY3" fmla="*/ 723331 h 1761253"/>
                  <a:gd name="connsiteX4" fmla="*/ 1255920 w 1820180"/>
                  <a:gd name="connsiteY4" fmla="*/ 601460 h 1761253"/>
                  <a:gd name="connsiteX5" fmla="*/ 1255920 w 1820180"/>
                  <a:gd name="connsiteY5" fmla="*/ 163391 h 1761253"/>
                  <a:gd name="connsiteX6" fmla="*/ 1145883 w 1820180"/>
                  <a:gd name="connsiteY6" fmla="*/ -526 h 1761253"/>
                  <a:gd name="connsiteX7" fmla="*/ -175 w 1820180"/>
                  <a:gd name="connsiteY7" fmla="*/ -526 h 1761253"/>
                  <a:gd name="connsiteX8" fmla="*/ -175 w 1820180"/>
                  <a:gd name="connsiteY8" fmla="*/ 1760728 h 1761253"/>
                  <a:gd name="connsiteX9" fmla="*/ 1145883 w 1820180"/>
                  <a:gd name="connsiteY9" fmla="*/ 1760728 h 1761253"/>
                  <a:gd name="connsiteX10" fmla="*/ 1256086 w 1820180"/>
                  <a:gd name="connsiteY10" fmla="*/ 1596646 h 1761253"/>
                  <a:gd name="connsiteX11" fmla="*/ 1256086 w 1820180"/>
                  <a:gd name="connsiteY11" fmla="*/ 1161124 h 1761253"/>
                  <a:gd name="connsiteX12" fmla="*/ 1299115 w 1820180"/>
                  <a:gd name="connsiteY12" fmla="*/ 1039253 h 1761253"/>
                  <a:gd name="connsiteX13" fmla="*/ 1430362 w 1820180"/>
                  <a:gd name="connsiteY13" fmla="*/ 993607 h 1761253"/>
                  <a:gd name="connsiteX14" fmla="*/ 1493272 w 1820180"/>
                  <a:gd name="connsiteY14" fmla="*/ 1027621 h 1761253"/>
                  <a:gd name="connsiteX15" fmla="*/ 1770901 w 1820180"/>
                  <a:gd name="connsiteY15" fmla="*/ 1010059 h 1761253"/>
                  <a:gd name="connsiteX16" fmla="*/ 1820005 w 1820180"/>
                  <a:gd name="connsiteY16" fmla="*/ 882538 h 1761253"/>
                  <a:gd name="connsiteX17" fmla="*/ 1820005 w 1820180"/>
                  <a:gd name="connsiteY17" fmla="*/ 879990 h 1761253"/>
                  <a:gd name="connsiteX18" fmla="*/ 1623301 w 1820180"/>
                  <a:gd name="connsiteY18" fmla="*/ 685663 h 176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20180" h="1761253">
                    <a:moveTo>
                      <a:pt x="1623301" y="685663"/>
                    </a:moveTo>
                    <a:cubicBezTo>
                      <a:pt x="1575332" y="685607"/>
                      <a:pt x="1529013" y="703167"/>
                      <a:pt x="1493106" y="734964"/>
                    </a:cubicBezTo>
                    <a:cubicBezTo>
                      <a:pt x="1475069" y="751028"/>
                      <a:pt x="1453527" y="762718"/>
                      <a:pt x="1430196" y="768977"/>
                    </a:cubicBezTo>
                    <a:cubicBezTo>
                      <a:pt x="1372215" y="784321"/>
                      <a:pt x="1329628" y="760114"/>
                      <a:pt x="1298949" y="723331"/>
                    </a:cubicBezTo>
                    <a:cubicBezTo>
                      <a:pt x="1270828" y="688985"/>
                      <a:pt x="1255610" y="645887"/>
                      <a:pt x="1255920" y="601460"/>
                    </a:cubicBezTo>
                    <a:lnTo>
                      <a:pt x="1255920" y="163391"/>
                    </a:lnTo>
                    <a:cubicBezTo>
                      <a:pt x="1255870" y="91487"/>
                      <a:pt x="1212403" y="26728"/>
                      <a:pt x="1145883" y="-526"/>
                    </a:cubicBezTo>
                    <a:lnTo>
                      <a:pt x="-175" y="-526"/>
                    </a:lnTo>
                    <a:lnTo>
                      <a:pt x="-175" y="1760728"/>
                    </a:lnTo>
                    <a:lnTo>
                      <a:pt x="1145883" y="1760728"/>
                    </a:lnTo>
                    <a:cubicBezTo>
                      <a:pt x="1212525" y="1733474"/>
                      <a:pt x="1256075" y="1668661"/>
                      <a:pt x="1256086" y="1596646"/>
                    </a:cubicBezTo>
                    <a:lnTo>
                      <a:pt x="1256086" y="1161124"/>
                    </a:lnTo>
                    <a:cubicBezTo>
                      <a:pt x="1255787" y="1116752"/>
                      <a:pt x="1271010" y="1073598"/>
                      <a:pt x="1299115" y="1039253"/>
                    </a:cubicBezTo>
                    <a:cubicBezTo>
                      <a:pt x="1329795" y="1002471"/>
                      <a:pt x="1372381" y="978318"/>
                      <a:pt x="1430362" y="993607"/>
                    </a:cubicBezTo>
                    <a:cubicBezTo>
                      <a:pt x="1453693" y="999867"/>
                      <a:pt x="1475235" y="1011555"/>
                      <a:pt x="1493272" y="1027621"/>
                    </a:cubicBezTo>
                    <a:cubicBezTo>
                      <a:pt x="1574778" y="1099469"/>
                      <a:pt x="1699080" y="1091602"/>
                      <a:pt x="1770901" y="1010059"/>
                    </a:cubicBezTo>
                    <a:cubicBezTo>
                      <a:pt x="1801974" y="974773"/>
                      <a:pt x="1819396" y="929569"/>
                      <a:pt x="1820005" y="882538"/>
                    </a:cubicBezTo>
                    <a:lnTo>
                      <a:pt x="1820005" y="879990"/>
                    </a:lnTo>
                    <a:cubicBezTo>
                      <a:pt x="1818610" y="772301"/>
                      <a:pt x="1730967" y="685718"/>
                      <a:pt x="1623301" y="685663"/>
                    </a:cubicBezTo>
                    <a:close/>
                  </a:path>
                </a:pathLst>
              </a:custGeom>
              <a:solidFill>
                <a:srgbClr val="2BC5E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442C002-134E-FE4F-AE74-A2A424E23BDD}"/>
                  </a:ext>
                </a:extLst>
              </p:cNvPr>
              <p:cNvSpPr/>
              <p:nvPr/>
            </p:nvSpPr>
            <p:spPr>
              <a:xfrm>
                <a:off x="1660212" y="5840458"/>
                <a:ext cx="3673045" cy="3674193"/>
              </a:xfrm>
              <a:custGeom>
                <a:avLst/>
                <a:gdLst>
                  <a:gd name="connsiteX0" fmla="*/ 2224111 w 2224111"/>
                  <a:gd name="connsiteY0" fmla="*/ 1112403 h 2224806"/>
                  <a:gd name="connsiteX1" fmla="*/ 1112056 w 2224111"/>
                  <a:gd name="connsiteY1" fmla="*/ 2224807 h 2224806"/>
                  <a:gd name="connsiteX2" fmla="*/ 0 w 2224111"/>
                  <a:gd name="connsiteY2" fmla="*/ 1112403 h 2224806"/>
                  <a:gd name="connsiteX3" fmla="*/ 1112056 w 2224111"/>
                  <a:gd name="connsiteY3" fmla="*/ 0 h 2224806"/>
                  <a:gd name="connsiteX4" fmla="*/ 2224111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1" y="1112403"/>
                    </a:moveTo>
                    <a:cubicBezTo>
                      <a:pt x="2224111" y="1726766"/>
                      <a:pt x="1726227" y="2224807"/>
                      <a:pt x="1112056" y="2224807"/>
                    </a:cubicBezTo>
                    <a:cubicBezTo>
                      <a:pt x="497884" y="2224807"/>
                      <a:pt x="0" y="1726766"/>
                      <a:pt x="0" y="1112403"/>
                    </a:cubicBezTo>
                    <a:cubicBezTo>
                      <a:pt x="0" y="498040"/>
                      <a:pt x="497884" y="0"/>
                      <a:pt x="1112056" y="0"/>
                    </a:cubicBezTo>
                    <a:cubicBezTo>
                      <a:pt x="1726227" y="0"/>
                      <a:pt x="2224111" y="498040"/>
                      <a:pt x="2224111" y="1112403"/>
                    </a:cubicBezTo>
                    <a:close/>
                  </a:path>
                </a:pathLst>
              </a:custGeom>
              <a:solidFill>
                <a:srgbClr val="2BC5E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EFC5C04-1B77-494A-B8F6-D4CB83285351}"/>
                  </a:ext>
                </a:extLst>
              </p:cNvPr>
              <p:cNvSpPr/>
              <p:nvPr/>
            </p:nvSpPr>
            <p:spPr>
              <a:xfrm>
                <a:off x="2042497" y="6222678"/>
                <a:ext cx="2908292" cy="2909206"/>
              </a:xfrm>
              <a:custGeom>
                <a:avLst/>
                <a:gdLst>
                  <a:gd name="connsiteX0" fmla="*/ 880398 w 1761036"/>
                  <a:gd name="connsiteY0" fmla="*/ 1761061 h 1761589"/>
                  <a:gd name="connsiteX1" fmla="*/ -175 w 1761036"/>
                  <a:gd name="connsiteY1" fmla="*/ 880323 h 1761589"/>
                  <a:gd name="connsiteX2" fmla="*/ 880287 w 1761036"/>
                  <a:gd name="connsiteY2" fmla="*/ -526 h 1761589"/>
                  <a:gd name="connsiteX3" fmla="*/ 1760861 w 1761036"/>
                  <a:gd name="connsiteY3" fmla="*/ 880212 h 1761589"/>
                  <a:gd name="connsiteX4" fmla="*/ 1502908 w 1761036"/>
                  <a:gd name="connsiteY4" fmla="*/ 1503139 h 1761589"/>
                  <a:gd name="connsiteX5" fmla="*/ 880398 w 1761036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6" h="1761589">
                    <a:moveTo>
                      <a:pt x="880398" y="1761061"/>
                    </a:moveTo>
                    <a:cubicBezTo>
                      <a:pt x="394103" y="1761116"/>
                      <a:pt x="-142" y="1366754"/>
                      <a:pt x="-175" y="880323"/>
                    </a:cubicBezTo>
                    <a:cubicBezTo>
                      <a:pt x="-203" y="393892"/>
                      <a:pt x="393992" y="-470"/>
                      <a:pt x="880287" y="-526"/>
                    </a:cubicBezTo>
                    <a:cubicBezTo>
                      <a:pt x="1366582" y="-581"/>
                      <a:pt x="1760833" y="393782"/>
                      <a:pt x="1760861" y="880212"/>
                    </a:cubicBezTo>
                    <a:cubicBezTo>
                      <a:pt x="1760877" y="1113872"/>
                      <a:pt x="1668085" y="1337948"/>
                      <a:pt x="1502908" y="1503139"/>
                    </a:cubicBezTo>
                    <a:cubicBezTo>
                      <a:pt x="1338168" y="1668827"/>
                      <a:pt x="1114012" y="1761726"/>
                      <a:pt x="880398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E610ABC-54C2-FC4A-BA1D-D7507F4D3F1D}"/>
                  </a:ext>
                </a:extLst>
              </p:cNvPr>
              <p:cNvSpPr/>
              <p:nvPr/>
            </p:nvSpPr>
            <p:spPr>
              <a:xfrm>
                <a:off x="5921853" y="6222953"/>
                <a:ext cx="6144648" cy="2908926"/>
              </a:xfrm>
              <a:custGeom>
                <a:avLst/>
                <a:gdLst>
                  <a:gd name="connsiteX0" fmla="*/ 3524009 w 3720722"/>
                  <a:gd name="connsiteY0" fmla="*/ 685829 h 1761420"/>
                  <a:gd name="connsiteX1" fmla="*/ 3393814 w 3720722"/>
                  <a:gd name="connsiteY1" fmla="*/ 735131 h 1761420"/>
                  <a:gd name="connsiteX2" fmla="*/ 3330904 w 3720722"/>
                  <a:gd name="connsiteY2" fmla="*/ 769143 h 1761420"/>
                  <a:gd name="connsiteX3" fmla="*/ 3199712 w 3720722"/>
                  <a:gd name="connsiteY3" fmla="*/ 723497 h 1761420"/>
                  <a:gd name="connsiteX4" fmla="*/ 3156684 w 3720722"/>
                  <a:gd name="connsiteY4" fmla="*/ 601626 h 1761420"/>
                  <a:gd name="connsiteX5" fmla="*/ 3156684 w 3720722"/>
                  <a:gd name="connsiteY5" fmla="*/ 163557 h 1761420"/>
                  <a:gd name="connsiteX6" fmla="*/ 3046480 w 3720722"/>
                  <a:gd name="connsiteY6" fmla="*/ -526 h 1761420"/>
                  <a:gd name="connsiteX7" fmla="*/ 159931 w 3720722"/>
                  <a:gd name="connsiteY7" fmla="*/ -526 h 1761420"/>
                  <a:gd name="connsiteX8" fmla="*/ -173 w 3720722"/>
                  <a:gd name="connsiteY8" fmla="*/ 160621 h 1761420"/>
                  <a:gd name="connsiteX9" fmla="*/ -168 w 3720722"/>
                  <a:gd name="connsiteY9" fmla="*/ 161673 h 1761420"/>
                  <a:gd name="connsiteX10" fmla="*/ -168 w 3720722"/>
                  <a:gd name="connsiteY10" fmla="*/ 601626 h 1761420"/>
                  <a:gd name="connsiteX11" fmla="*/ 24309 w 3720722"/>
                  <a:gd name="connsiteY11" fmla="*/ 671980 h 1761420"/>
                  <a:gd name="connsiteX12" fmla="*/ 59420 w 3720722"/>
                  <a:gd name="connsiteY12" fmla="*/ 693306 h 1761420"/>
                  <a:gd name="connsiteX13" fmla="*/ 73209 w 3720722"/>
                  <a:gd name="connsiteY13" fmla="*/ 691258 h 1761420"/>
                  <a:gd name="connsiteX14" fmla="*/ 103446 w 3720722"/>
                  <a:gd name="connsiteY14" fmla="*/ 674639 h 1761420"/>
                  <a:gd name="connsiteX15" fmla="*/ 494318 w 3720722"/>
                  <a:gd name="connsiteY15" fmla="*/ 698237 h 1761420"/>
                  <a:gd name="connsiteX16" fmla="*/ 563973 w 3720722"/>
                  <a:gd name="connsiteY16" fmla="*/ 879104 h 1761420"/>
                  <a:gd name="connsiteX17" fmla="*/ 563973 w 3720722"/>
                  <a:gd name="connsiteY17" fmla="*/ 883592 h 1761420"/>
                  <a:gd name="connsiteX18" fmla="*/ 284162 w 3720722"/>
                  <a:gd name="connsiteY18" fmla="*/ 1157634 h 1761420"/>
                  <a:gd name="connsiteX19" fmla="*/ 103446 w 3720722"/>
                  <a:gd name="connsiteY19" fmla="*/ 1087946 h 1761420"/>
                  <a:gd name="connsiteX20" fmla="*/ 73153 w 3720722"/>
                  <a:gd name="connsiteY20" fmla="*/ 1071327 h 1761420"/>
                  <a:gd name="connsiteX21" fmla="*/ 59420 w 3720722"/>
                  <a:gd name="connsiteY21" fmla="*/ 1069334 h 1761420"/>
                  <a:gd name="connsiteX22" fmla="*/ 24199 w 3720722"/>
                  <a:gd name="connsiteY22" fmla="*/ 1090827 h 1761420"/>
                  <a:gd name="connsiteX23" fmla="*/ -168 w 3720722"/>
                  <a:gd name="connsiteY23" fmla="*/ 1161068 h 1761420"/>
                  <a:gd name="connsiteX24" fmla="*/ -168 w 3720722"/>
                  <a:gd name="connsiteY24" fmla="*/ 1598695 h 1761420"/>
                  <a:gd name="connsiteX25" fmla="*/ 158874 w 3720722"/>
                  <a:gd name="connsiteY25" fmla="*/ 1760894 h 1761420"/>
                  <a:gd name="connsiteX26" fmla="*/ 159931 w 3720722"/>
                  <a:gd name="connsiteY26" fmla="*/ 1760894 h 1761420"/>
                  <a:gd name="connsiteX27" fmla="*/ 3046425 w 3720722"/>
                  <a:gd name="connsiteY27" fmla="*/ 1760894 h 1761420"/>
                  <a:gd name="connsiteX28" fmla="*/ 3156684 w 3720722"/>
                  <a:gd name="connsiteY28" fmla="*/ 1596813 h 1761420"/>
                  <a:gd name="connsiteX29" fmla="*/ 3156684 w 3720722"/>
                  <a:gd name="connsiteY29" fmla="*/ 1161290 h 1761420"/>
                  <a:gd name="connsiteX30" fmla="*/ 3199712 w 3720722"/>
                  <a:gd name="connsiteY30" fmla="*/ 1039419 h 1761420"/>
                  <a:gd name="connsiteX31" fmla="*/ 3330904 w 3720722"/>
                  <a:gd name="connsiteY31" fmla="*/ 993773 h 1761420"/>
                  <a:gd name="connsiteX32" fmla="*/ 3393814 w 3720722"/>
                  <a:gd name="connsiteY32" fmla="*/ 1027787 h 1761420"/>
                  <a:gd name="connsiteX33" fmla="*/ 3671537 w 3720722"/>
                  <a:gd name="connsiteY33" fmla="*/ 1010059 h 1761420"/>
                  <a:gd name="connsiteX34" fmla="*/ 3720547 w 3720722"/>
                  <a:gd name="connsiteY34" fmla="*/ 882704 h 1761420"/>
                  <a:gd name="connsiteX35" fmla="*/ 3720547 w 3720722"/>
                  <a:gd name="connsiteY35" fmla="*/ 880156 h 1761420"/>
                  <a:gd name="connsiteX36" fmla="*/ 3524009 w 3720722"/>
                  <a:gd name="connsiteY36" fmla="*/ 685829 h 17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20722" h="1761420">
                    <a:moveTo>
                      <a:pt x="3524009" y="685829"/>
                    </a:moveTo>
                    <a:cubicBezTo>
                      <a:pt x="3476051" y="685773"/>
                      <a:pt x="3429755" y="703333"/>
                      <a:pt x="3393814" y="735131"/>
                    </a:cubicBezTo>
                    <a:cubicBezTo>
                      <a:pt x="3375761" y="751195"/>
                      <a:pt x="3354218" y="762884"/>
                      <a:pt x="3330904" y="769143"/>
                    </a:cubicBezTo>
                    <a:cubicBezTo>
                      <a:pt x="3272923" y="784488"/>
                      <a:pt x="3230392" y="760280"/>
                      <a:pt x="3199712" y="723497"/>
                    </a:cubicBezTo>
                    <a:cubicBezTo>
                      <a:pt x="3171580" y="689152"/>
                      <a:pt x="3156351" y="646054"/>
                      <a:pt x="3156684" y="601626"/>
                    </a:cubicBezTo>
                    <a:lnTo>
                      <a:pt x="3156684" y="163557"/>
                    </a:lnTo>
                    <a:cubicBezTo>
                      <a:pt x="3156684" y="91543"/>
                      <a:pt x="3113101" y="26728"/>
                      <a:pt x="3046480" y="-526"/>
                    </a:cubicBezTo>
                    <a:lnTo>
                      <a:pt x="159931" y="-526"/>
                    </a:lnTo>
                    <a:cubicBezTo>
                      <a:pt x="71237" y="-249"/>
                      <a:pt x="-445" y="71877"/>
                      <a:pt x="-173" y="160621"/>
                    </a:cubicBezTo>
                    <a:cubicBezTo>
                      <a:pt x="-173" y="160954"/>
                      <a:pt x="-173" y="161340"/>
                      <a:pt x="-168" y="161673"/>
                    </a:cubicBezTo>
                    <a:lnTo>
                      <a:pt x="-168" y="601626"/>
                    </a:lnTo>
                    <a:cubicBezTo>
                      <a:pt x="-439" y="627220"/>
                      <a:pt x="8216" y="652092"/>
                      <a:pt x="24309" y="671980"/>
                    </a:cubicBezTo>
                    <a:cubicBezTo>
                      <a:pt x="42142" y="693306"/>
                      <a:pt x="54214" y="693306"/>
                      <a:pt x="59420" y="693306"/>
                    </a:cubicBezTo>
                    <a:cubicBezTo>
                      <a:pt x="64088" y="693251"/>
                      <a:pt x="68723" y="692532"/>
                      <a:pt x="73209" y="691258"/>
                    </a:cubicBezTo>
                    <a:cubicBezTo>
                      <a:pt x="84434" y="688100"/>
                      <a:pt x="94779" y="682449"/>
                      <a:pt x="103446" y="674639"/>
                    </a:cubicBezTo>
                    <a:cubicBezTo>
                      <a:pt x="217891" y="573153"/>
                      <a:pt x="392892" y="583733"/>
                      <a:pt x="494318" y="698237"/>
                    </a:cubicBezTo>
                    <a:cubicBezTo>
                      <a:pt x="538560" y="748149"/>
                      <a:pt x="563292" y="812407"/>
                      <a:pt x="563973" y="879104"/>
                    </a:cubicBezTo>
                    <a:lnTo>
                      <a:pt x="563973" y="883592"/>
                    </a:lnTo>
                    <a:cubicBezTo>
                      <a:pt x="562356" y="1036539"/>
                      <a:pt x="437079" y="1159241"/>
                      <a:pt x="284162" y="1157634"/>
                    </a:cubicBezTo>
                    <a:cubicBezTo>
                      <a:pt x="217503" y="1156914"/>
                      <a:pt x="153336" y="1132152"/>
                      <a:pt x="103446" y="1087946"/>
                    </a:cubicBezTo>
                    <a:cubicBezTo>
                      <a:pt x="94751" y="1080136"/>
                      <a:pt x="84390" y="1074485"/>
                      <a:pt x="73153" y="1071327"/>
                    </a:cubicBezTo>
                    <a:cubicBezTo>
                      <a:pt x="68679" y="1070053"/>
                      <a:pt x="64066" y="1069389"/>
                      <a:pt x="59420" y="1069334"/>
                    </a:cubicBezTo>
                    <a:cubicBezTo>
                      <a:pt x="54214" y="1069334"/>
                      <a:pt x="42142" y="1069334"/>
                      <a:pt x="24199" y="1090827"/>
                    </a:cubicBezTo>
                    <a:cubicBezTo>
                      <a:pt x="8172" y="1110714"/>
                      <a:pt x="-445" y="1135532"/>
                      <a:pt x="-168" y="1161068"/>
                    </a:cubicBezTo>
                    <a:lnTo>
                      <a:pt x="-168" y="1598695"/>
                    </a:lnTo>
                    <a:cubicBezTo>
                      <a:pt x="-1026" y="1687439"/>
                      <a:pt x="70180" y="1760008"/>
                      <a:pt x="158874" y="1760894"/>
                    </a:cubicBezTo>
                    <a:cubicBezTo>
                      <a:pt x="159223" y="1760894"/>
                      <a:pt x="159577" y="1760894"/>
                      <a:pt x="159931" y="1760894"/>
                    </a:cubicBezTo>
                    <a:lnTo>
                      <a:pt x="3046425" y="1760894"/>
                    </a:lnTo>
                    <a:cubicBezTo>
                      <a:pt x="3113101" y="1733695"/>
                      <a:pt x="3156684" y="1668827"/>
                      <a:pt x="3156684" y="1596813"/>
                    </a:cubicBezTo>
                    <a:lnTo>
                      <a:pt x="3156684" y="1161290"/>
                    </a:lnTo>
                    <a:cubicBezTo>
                      <a:pt x="3156351" y="1116863"/>
                      <a:pt x="3171580" y="1073764"/>
                      <a:pt x="3199712" y="1039419"/>
                    </a:cubicBezTo>
                    <a:cubicBezTo>
                      <a:pt x="3230392" y="1002637"/>
                      <a:pt x="3272923" y="978484"/>
                      <a:pt x="3330904" y="993773"/>
                    </a:cubicBezTo>
                    <a:cubicBezTo>
                      <a:pt x="3354218" y="1000034"/>
                      <a:pt x="3375761" y="1011721"/>
                      <a:pt x="3393814" y="1027787"/>
                    </a:cubicBezTo>
                    <a:cubicBezTo>
                      <a:pt x="3475387" y="1099580"/>
                      <a:pt x="3599712" y="1091659"/>
                      <a:pt x="3671537" y="1010059"/>
                    </a:cubicBezTo>
                    <a:cubicBezTo>
                      <a:pt x="3702494" y="974828"/>
                      <a:pt x="3719938" y="929626"/>
                      <a:pt x="3720547" y="882704"/>
                    </a:cubicBezTo>
                    <a:lnTo>
                      <a:pt x="3720547" y="880156"/>
                    </a:lnTo>
                    <a:cubicBezTo>
                      <a:pt x="3719107" y="772523"/>
                      <a:pt x="3631609" y="685994"/>
                      <a:pt x="3524009" y="685829"/>
                    </a:cubicBezTo>
                    <a:close/>
                  </a:path>
                </a:pathLst>
              </a:custGeom>
              <a:solidFill>
                <a:srgbClr val="2299C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B771D7F-FEBA-A949-B3AF-E9EDC4E5689D}"/>
                  </a:ext>
                </a:extLst>
              </p:cNvPr>
              <p:cNvSpPr/>
              <p:nvPr/>
            </p:nvSpPr>
            <p:spPr>
              <a:xfrm>
                <a:off x="7003513" y="5840458"/>
                <a:ext cx="3673045" cy="3674193"/>
              </a:xfrm>
              <a:custGeom>
                <a:avLst/>
                <a:gdLst>
                  <a:gd name="connsiteX0" fmla="*/ 2224111 w 2224111"/>
                  <a:gd name="connsiteY0" fmla="*/ 1112403 h 2224806"/>
                  <a:gd name="connsiteX1" fmla="*/ 1112056 w 2224111"/>
                  <a:gd name="connsiteY1" fmla="*/ 2224807 h 2224806"/>
                  <a:gd name="connsiteX2" fmla="*/ 0 w 2224111"/>
                  <a:gd name="connsiteY2" fmla="*/ 1112403 h 2224806"/>
                  <a:gd name="connsiteX3" fmla="*/ 1112056 w 2224111"/>
                  <a:gd name="connsiteY3" fmla="*/ 0 h 2224806"/>
                  <a:gd name="connsiteX4" fmla="*/ 2224111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1" y="1112403"/>
                    </a:moveTo>
                    <a:cubicBezTo>
                      <a:pt x="2224111" y="1726766"/>
                      <a:pt x="1726227" y="2224807"/>
                      <a:pt x="1112056" y="2224807"/>
                    </a:cubicBezTo>
                    <a:cubicBezTo>
                      <a:pt x="497884" y="2224807"/>
                      <a:pt x="0" y="1726766"/>
                      <a:pt x="0" y="1112403"/>
                    </a:cubicBezTo>
                    <a:cubicBezTo>
                      <a:pt x="0" y="498040"/>
                      <a:pt x="497884" y="0"/>
                      <a:pt x="1112056" y="0"/>
                    </a:cubicBezTo>
                    <a:cubicBezTo>
                      <a:pt x="1726227" y="0"/>
                      <a:pt x="2224111" y="498040"/>
                      <a:pt x="2224111" y="1112403"/>
                    </a:cubicBezTo>
                    <a:close/>
                  </a:path>
                </a:pathLst>
              </a:custGeom>
              <a:solidFill>
                <a:srgbClr val="2299C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3302D67-B420-0846-92C0-D710F571C82B}"/>
                  </a:ext>
                </a:extLst>
              </p:cNvPr>
              <p:cNvSpPr/>
              <p:nvPr/>
            </p:nvSpPr>
            <p:spPr>
              <a:xfrm>
                <a:off x="7385798" y="6222678"/>
                <a:ext cx="2908291" cy="2909206"/>
              </a:xfrm>
              <a:custGeom>
                <a:avLst/>
                <a:gdLst>
                  <a:gd name="connsiteX0" fmla="*/ 880398 w 1761035"/>
                  <a:gd name="connsiteY0" fmla="*/ 1761061 h 1761589"/>
                  <a:gd name="connsiteX1" fmla="*/ -175 w 1761035"/>
                  <a:gd name="connsiteY1" fmla="*/ 880323 h 1761589"/>
                  <a:gd name="connsiteX2" fmla="*/ 880287 w 1761035"/>
                  <a:gd name="connsiteY2" fmla="*/ -526 h 1761589"/>
                  <a:gd name="connsiteX3" fmla="*/ 1760860 w 1761035"/>
                  <a:gd name="connsiteY3" fmla="*/ 880212 h 1761589"/>
                  <a:gd name="connsiteX4" fmla="*/ 1502908 w 1761035"/>
                  <a:gd name="connsiteY4" fmla="*/ 1503139 h 1761589"/>
                  <a:gd name="connsiteX5" fmla="*/ 880398 w 1761035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5" h="1761589">
                    <a:moveTo>
                      <a:pt x="880398" y="1761061"/>
                    </a:moveTo>
                    <a:cubicBezTo>
                      <a:pt x="394103" y="1761116"/>
                      <a:pt x="-142" y="1366754"/>
                      <a:pt x="-175" y="880323"/>
                    </a:cubicBezTo>
                    <a:cubicBezTo>
                      <a:pt x="-203" y="393892"/>
                      <a:pt x="393992" y="-470"/>
                      <a:pt x="880287" y="-526"/>
                    </a:cubicBezTo>
                    <a:cubicBezTo>
                      <a:pt x="1366566" y="-581"/>
                      <a:pt x="1760805" y="393782"/>
                      <a:pt x="1760860" y="880212"/>
                    </a:cubicBezTo>
                    <a:cubicBezTo>
                      <a:pt x="1760860" y="1113872"/>
                      <a:pt x="1668101" y="1337948"/>
                      <a:pt x="1502908" y="1503139"/>
                    </a:cubicBezTo>
                    <a:cubicBezTo>
                      <a:pt x="1338157" y="1668827"/>
                      <a:pt x="1113985" y="1761726"/>
                      <a:pt x="880398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1325CF6-1AB4-2243-BCE2-5589D499E9F3}"/>
                  </a:ext>
                </a:extLst>
              </p:cNvPr>
              <p:cNvSpPr/>
              <p:nvPr/>
            </p:nvSpPr>
            <p:spPr>
              <a:xfrm>
                <a:off x="11267900" y="6222953"/>
                <a:ext cx="6115198" cy="2908926"/>
              </a:xfrm>
              <a:custGeom>
                <a:avLst/>
                <a:gdLst>
                  <a:gd name="connsiteX0" fmla="*/ 3506011 w 3702889"/>
                  <a:gd name="connsiteY0" fmla="*/ 685829 h 1761420"/>
                  <a:gd name="connsiteX1" fmla="*/ 3375871 w 3702889"/>
                  <a:gd name="connsiteY1" fmla="*/ 735131 h 1761420"/>
                  <a:gd name="connsiteX2" fmla="*/ 3312961 w 3702889"/>
                  <a:gd name="connsiteY2" fmla="*/ 769143 h 1761420"/>
                  <a:gd name="connsiteX3" fmla="*/ 3181714 w 3702889"/>
                  <a:gd name="connsiteY3" fmla="*/ 723497 h 1761420"/>
                  <a:gd name="connsiteX4" fmla="*/ 3138685 w 3702889"/>
                  <a:gd name="connsiteY4" fmla="*/ 601626 h 1761420"/>
                  <a:gd name="connsiteX5" fmla="*/ 3138685 w 3702889"/>
                  <a:gd name="connsiteY5" fmla="*/ 163557 h 1761420"/>
                  <a:gd name="connsiteX6" fmla="*/ 3028537 w 3702889"/>
                  <a:gd name="connsiteY6" fmla="*/ -526 h 1761420"/>
                  <a:gd name="connsiteX7" fmla="*/ 159931 w 3702889"/>
                  <a:gd name="connsiteY7" fmla="*/ -526 h 1761420"/>
                  <a:gd name="connsiteX8" fmla="*/ -168 w 3702889"/>
                  <a:gd name="connsiteY8" fmla="*/ 160621 h 1761420"/>
                  <a:gd name="connsiteX9" fmla="*/ -168 w 3702889"/>
                  <a:gd name="connsiteY9" fmla="*/ 161673 h 1761420"/>
                  <a:gd name="connsiteX10" fmla="*/ -168 w 3702889"/>
                  <a:gd name="connsiteY10" fmla="*/ 601626 h 1761420"/>
                  <a:gd name="connsiteX11" fmla="*/ 24309 w 3702889"/>
                  <a:gd name="connsiteY11" fmla="*/ 671980 h 1761420"/>
                  <a:gd name="connsiteX12" fmla="*/ 59418 w 3702889"/>
                  <a:gd name="connsiteY12" fmla="*/ 693306 h 1761420"/>
                  <a:gd name="connsiteX13" fmla="*/ 73208 w 3702889"/>
                  <a:gd name="connsiteY13" fmla="*/ 691258 h 1761420"/>
                  <a:gd name="connsiteX14" fmla="*/ 103500 w 3702889"/>
                  <a:gd name="connsiteY14" fmla="*/ 674639 h 1761420"/>
                  <a:gd name="connsiteX15" fmla="*/ 494361 w 3702889"/>
                  <a:gd name="connsiteY15" fmla="*/ 698348 h 1761420"/>
                  <a:gd name="connsiteX16" fmla="*/ 563973 w 3702889"/>
                  <a:gd name="connsiteY16" fmla="*/ 879104 h 1761420"/>
                  <a:gd name="connsiteX17" fmla="*/ 563973 w 3702889"/>
                  <a:gd name="connsiteY17" fmla="*/ 883592 h 1761420"/>
                  <a:gd name="connsiteX18" fmla="*/ 284089 w 3702889"/>
                  <a:gd name="connsiteY18" fmla="*/ 1157579 h 1761420"/>
                  <a:gd name="connsiteX19" fmla="*/ 103500 w 3702889"/>
                  <a:gd name="connsiteY19" fmla="*/ 1087946 h 1761420"/>
                  <a:gd name="connsiteX20" fmla="*/ 73153 w 3702889"/>
                  <a:gd name="connsiteY20" fmla="*/ 1071327 h 1761420"/>
                  <a:gd name="connsiteX21" fmla="*/ 59418 w 3702889"/>
                  <a:gd name="connsiteY21" fmla="*/ 1069334 h 1761420"/>
                  <a:gd name="connsiteX22" fmla="*/ 24253 w 3702889"/>
                  <a:gd name="connsiteY22" fmla="*/ 1090827 h 1761420"/>
                  <a:gd name="connsiteX23" fmla="*/ -168 w 3702889"/>
                  <a:gd name="connsiteY23" fmla="*/ 1161068 h 1761420"/>
                  <a:gd name="connsiteX24" fmla="*/ -168 w 3702889"/>
                  <a:gd name="connsiteY24" fmla="*/ 1598695 h 1761420"/>
                  <a:gd name="connsiteX25" fmla="*/ 158879 w 3702889"/>
                  <a:gd name="connsiteY25" fmla="*/ 1760894 h 1761420"/>
                  <a:gd name="connsiteX26" fmla="*/ 159931 w 3702889"/>
                  <a:gd name="connsiteY26" fmla="*/ 1760894 h 1761420"/>
                  <a:gd name="connsiteX27" fmla="*/ 3028537 w 3702889"/>
                  <a:gd name="connsiteY27" fmla="*/ 1760894 h 1761420"/>
                  <a:gd name="connsiteX28" fmla="*/ 3138795 w 3702889"/>
                  <a:gd name="connsiteY28" fmla="*/ 1596813 h 1761420"/>
                  <a:gd name="connsiteX29" fmla="*/ 3138795 w 3702889"/>
                  <a:gd name="connsiteY29" fmla="*/ 1161290 h 1761420"/>
                  <a:gd name="connsiteX30" fmla="*/ 3181825 w 3702889"/>
                  <a:gd name="connsiteY30" fmla="*/ 1039419 h 1761420"/>
                  <a:gd name="connsiteX31" fmla="*/ 3313071 w 3702889"/>
                  <a:gd name="connsiteY31" fmla="*/ 993773 h 1761420"/>
                  <a:gd name="connsiteX32" fmla="*/ 3375981 w 3702889"/>
                  <a:gd name="connsiteY32" fmla="*/ 1027787 h 1761420"/>
                  <a:gd name="connsiteX33" fmla="*/ 3653594 w 3702889"/>
                  <a:gd name="connsiteY33" fmla="*/ 1010226 h 1761420"/>
                  <a:gd name="connsiteX34" fmla="*/ 3702714 w 3702889"/>
                  <a:gd name="connsiteY34" fmla="*/ 882704 h 1761420"/>
                  <a:gd name="connsiteX35" fmla="*/ 3702714 w 3702889"/>
                  <a:gd name="connsiteY35" fmla="*/ 880156 h 1761420"/>
                  <a:gd name="connsiteX36" fmla="*/ 3506011 w 3702889"/>
                  <a:gd name="connsiteY36" fmla="*/ 685829 h 17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02889" h="1761420">
                    <a:moveTo>
                      <a:pt x="3506011" y="685829"/>
                    </a:moveTo>
                    <a:cubicBezTo>
                      <a:pt x="3458053" y="685773"/>
                      <a:pt x="3411756" y="703333"/>
                      <a:pt x="3375871" y="735131"/>
                    </a:cubicBezTo>
                    <a:cubicBezTo>
                      <a:pt x="3357818" y="751195"/>
                      <a:pt x="3336275" y="762828"/>
                      <a:pt x="3312961" y="769143"/>
                    </a:cubicBezTo>
                    <a:cubicBezTo>
                      <a:pt x="3254924" y="784488"/>
                      <a:pt x="3212394" y="760280"/>
                      <a:pt x="3181714" y="723497"/>
                    </a:cubicBezTo>
                    <a:cubicBezTo>
                      <a:pt x="3153582" y="689152"/>
                      <a:pt x="3138353" y="646054"/>
                      <a:pt x="3138685" y="601626"/>
                    </a:cubicBezTo>
                    <a:lnTo>
                      <a:pt x="3138685" y="163557"/>
                    </a:lnTo>
                    <a:cubicBezTo>
                      <a:pt x="3138685" y="91543"/>
                      <a:pt x="3095157" y="26728"/>
                      <a:pt x="3028537" y="-526"/>
                    </a:cubicBezTo>
                    <a:lnTo>
                      <a:pt x="159931" y="-526"/>
                    </a:lnTo>
                    <a:cubicBezTo>
                      <a:pt x="71214" y="-249"/>
                      <a:pt x="-445" y="71877"/>
                      <a:pt x="-168" y="160621"/>
                    </a:cubicBezTo>
                    <a:cubicBezTo>
                      <a:pt x="-168" y="160954"/>
                      <a:pt x="-168" y="161340"/>
                      <a:pt x="-168" y="161673"/>
                    </a:cubicBezTo>
                    <a:lnTo>
                      <a:pt x="-168" y="601626"/>
                    </a:lnTo>
                    <a:cubicBezTo>
                      <a:pt x="-445" y="627220"/>
                      <a:pt x="8193" y="652092"/>
                      <a:pt x="24309" y="671980"/>
                    </a:cubicBezTo>
                    <a:cubicBezTo>
                      <a:pt x="42140" y="693306"/>
                      <a:pt x="54269" y="693306"/>
                      <a:pt x="59418" y="693306"/>
                    </a:cubicBezTo>
                    <a:cubicBezTo>
                      <a:pt x="64071" y="693251"/>
                      <a:pt x="68722" y="692532"/>
                      <a:pt x="73208" y="691258"/>
                    </a:cubicBezTo>
                    <a:cubicBezTo>
                      <a:pt x="84450" y="688100"/>
                      <a:pt x="94805" y="682449"/>
                      <a:pt x="103500" y="674639"/>
                    </a:cubicBezTo>
                    <a:cubicBezTo>
                      <a:pt x="217967" y="573209"/>
                      <a:pt x="392964" y="583789"/>
                      <a:pt x="494361" y="698348"/>
                    </a:cubicBezTo>
                    <a:cubicBezTo>
                      <a:pt x="538553" y="748259"/>
                      <a:pt x="563308" y="812407"/>
                      <a:pt x="563973" y="879104"/>
                    </a:cubicBezTo>
                    <a:lnTo>
                      <a:pt x="563973" y="883592"/>
                    </a:lnTo>
                    <a:cubicBezTo>
                      <a:pt x="562311" y="1036539"/>
                      <a:pt x="437045" y="1159241"/>
                      <a:pt x="284089" y="1157579"/>
                    </a:cubicBezTo>
                    <a:cubicBezTo>
                      <a:pt x="217469" y="1156858"/>
                      <a:pt x="153396" y="1132152"/>
                      <a:pt x="103500" y="1087946"/>
                    </a:cubicBezTo>
                    <a:cubicBezTo>
                      <a:pt x="94750" y="1080191"/>
                      <a:pt x="84394" y="1074485"/>
                      <a:pt x="73153" y="1071327"/>
                    </a:cubicBezTo>
                    <a:cubicBezTo>
                      <a:pt x="68667" y="1070053"/>
                      <a:pt x="64071" y="1069389"/>
                      <a:pt x="59418" y="1069334"/>
                    </a:cubicBezTo>
                    <a:cubicBezTo>
                      <a:pt x="54269" y="1069334"/>
                      <a:pt x="42140" y="1069334"/>
                      <a:pt x="24253" y="1090827"/>
                    </a:cubicBezTo>
                    <a:cubicBezTo>
                      <a:pt x="8193" y="1110659"/>
                      <a:pt x="-445" y="1135532"/>
                      <a:pt x="-168" y="1161068"/>
                    </a:cubicBezTo>
                    <a:lnTo>
                      <a:pt x="-168" y="1598695"/>
                    </a:lnTo>
                    <a:cubicBezTo>
                      <a:pt x="-999" y="1687439"/>
                      <a:pt x="70162" y="1760008"/>
                      <a:pt x="158879" y="1760894"/>
                    </a:cubicBezTo>
                    <a:cubicBezTo>
                      <a:pt x="159211" y="1760894"/>
                      <a:pt x="159599" y="1760894"/>
                      <a:pt x="159931" y="1760894"/>
                    </a:cubicBezTo>
                    <a:lnTo>
                      <a:pt x="3028537" y="1760894"/>
                    </a:lnTo>
                    <a:cubicBezTo>
                      <a:pt x="3095213" y="1733695"/>
                      <a:pt x="3138795" y="1668827"/>
                      <a:pt x="3138795" y="1596813"/>
                    </a:cubicBezTo>
                    <a:lnTo>
                      <a:pt x="3138795" y="1161290"/>
                    </a:lnTo>
                    <a:cubicBezTo>
                      <a:pt x="3138463" y="1116863"/>
                      <a:pt x="3153692" y="1073764"/>
                      <a:pt x="3181825" y="1039419"/>
                    </a:cubicBezTo>
                    <a:cubicBezTo>
                      <a:pt x="3212505" y="1002637"/>
                      <a:pt x="3255035" y="978484"/>
                      <a:pt x="3313071" y="993773"/>
                    </a:cubicBezTo>
                    <a:cubicBezTo>
                      <a:pt x="3336386" y="1000089"/>
                      <a:pt x="3357928" y="1011721"/>
                      <a:pt x="3375981" y="1027787"/>
                    </a:cubicBezTo>
                    <a:cubicBezTo>
                      <a:pt x="3457499" y="1099635"/>
                      <a:pt x="3581768" y="1091768"/>
                      <a:pt x="3653594" y="1010226"/>
                    </a:cubicBezTo>
                    <a:cubicBezTo>
                      <a:pt x="3684661" y="974939"/>
                      <a:pt x="3702105" y="929735"/>
                      <a:pt x="3702714" y="882704"/>
                    </a:cubicBezTo>
                    <a:lnTo>
                      <a:pt x="3702714" y="880156"/>
                    </a:lnTo>
                    <a:cubicBezTo>
                      <a:pt x="3701275" y="772467"/>
                      <a:pt x="3613666" y="685884"/>
                      <a:pt x="3506011" y="685829"/>
                    </a:cubicBezTo>
                    <a:close/>
                  </a:path>
                </a:pathLst>
              </a:custGeom>
              <a:solidFill>
                <a:srgbClr val="228BB9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C88A404-CA8B-6349-B811-C47A4778EB96}"/>
                  </a:ext>
                </a:extLst>
              </p:cNvPr>
              <p:cNvSpPr/>
              <p:nvPr/>
            </p:nvSpPr>
            <p:spPr>
              <a:xfrm>
                <a:off x="12385501" y="5840458"/>
                <a:ext cx="3673045" cy="3674193"/>
              </a:xfrm>
              <a:custGeom>
                <a:avLst/>
                <a:gdLst>
                  <a:gd name="connsiteX0" fmla="*/ 2224111 w 2224111"/>
                  <a:gd name="connsiteY0" fmla="*/ 1112403 h 2224806"/>
                  <a:gd name="connsiteX1" fmla="*/ 1112055 w 2224111"/>
                  <a:gd name="connsiteY1" fmla="*/ 2224807 h 2224806"/>
                  <a:gd name="connsiteX2" fmla="*/ -1 w 2224111"/>
                  <a:gd name="connsiteY2" fmla="*/ 1112403 h 2224806"/>
                  <a:gd name="connsiteX3" fmla="*/ 1112055 w 2224111"/>
                  <a:gd name="connsiteY3" fmla="*/ 0 h 2224806"/>
                  <a:gd name="connsiteX4" fmla="*/ 2224111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1" y="1112403"/>
                    </a:moveTo>
                    <a:cubicBezTo>
                      <a:pt x="2224111" y="1726766"/>
                      <a:pt x="1726227" y="2224807"/>
                      <a:pt x="1112055" y="2224807"/>
                    </a:cubicBezTo>
                    <a:cubicBezTo>
                      <a:pt x="497884" y="2224807"/>
                      <a:pt x="-1" y="1726766"/>
                      <a:pt x="-1" y="1112403"/>
                    </a:cubicBezTo>
                    <a:cubicBezTo>
                      <a:pt x="-1" y="498040"/>
                      <a:pt x="497883" y="0"/>
                      <a:pt x="1112055" y="0"/>
                    </a:cubicBezTo>
                    <a:cubicBezTo>
                      <a:pt x="1726226" y="0"/>
                      <a:pt x="2224111" y="498040"/>
                      <a:pt x="2224111" y="1112403"/>
                    </a:cubicBezTo>
                    <a:close/>
                  </a:path>
                </a:pathLst>
              </a:custGeom>
              <a:solidFill>
                <a:srgbClr val="228BB9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2B3367A-F706-2545-B90E-61D7713D5FA0}"/>
                  </a:ext>
                </a:extLst>
              </p:cNvPr>
              <p:cNvSpPr/>
              <p:nvPr/>
            </p:nvSpPr>
            <p:spPr>
              <a:xfrm>
                <a:off x="12767785" y="6222678"/>
                <a:ext cx="2908292" cy="2909206"/>
              </a:xfrm>
              <a:custGeom>
                <a:avLst/>
                <a:gdLst>
                  <a:gd name="connsiteX0" fmla="*/ 880397 w 1761036"/>
                  <a:gd name="connsiteY0" fmla="*/ 1761061 h 1761589"/>
                  <a:gd name="connsiteX1" fmla="*/ -175 w 1761036"/>
                  <a:gd name="connsiteY1" fmla="*/ 880323 h 1761589"/>
                  <a:gd name="connsiteX2" fmla="*/ 880287 w 1761036"/>
                  <a:gd name="connsiteY2" fmla="*/ -526 h 1761589"/>
                  <a:gd name="connsiteX3" fmla="*/ 1760861 w 1761036"/>
                  <a:gd name="connsiteY3" fmla="*/ 880212 h 1761589"/>
                  <a:gd name="connsiteX4" fmla="*/ 1502907 w 1761036"/>
                  <a:gd name="connsiteY4" fmla="*/ 1503139 h 1761589"/>
                  <a:gd name="connsiteX5" fmla="*/ 880397 w 1761036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6" h="1761589">
                    <a:moveTo>
                      <a:pt x="880397" y="1761061"/>
                    </a:moveTo>
                    <a:cubicBezTo>
                      <a:pt x="394119" y="1761116"/>
                      <a:pt x="-121" y="1366754"/>
                      <a:pt x="-175" y="880323"/>
                    </a:cubicBezTo>
                    <a:cubicBezTo>
                      <a:pt x="-231" y="393892"/>
                      <a:pt x="394008" y="-470"/>
                      <a:pt x="880287" y="-526"/>
                    </a:cubicBezTo>
                    <a:cubicBezTo>
                      <a:pt x="1366566" y="-581"/>
                      <a:pt x="1760805" y="393782"/>
                      <a:pt x="1760861" y="880212"/>
                    </a:cubicBezTo>
                    <a:cubicBezTo>
                      <a:pt x="1760861" y="1113872"/>
                      <a:pt x="1668102" y="1337948"/>
                      <a:pt x="1502907" y="1503139"/>
                    </a:cubicBezTo>
                    <a:cubicBezTo>
                      <a:pt x="1338156" y="1668827"/>
                      <a:pt x="1113984" y="1761671"/>
                      <a:pt x="880397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DCB20F6-F389-5B4C-B3FF-2D905CDEA028}"/>
                  </a:ext>
                </a:extLst>
              </p:cNvPr>
              <p:cNvSpPr/>
              <p:nvPr/>
            </p:nvSpPr>
            <p:spPr>
              <a:xfrm>
                <a:off x="16602234" y="6222953"/>
                <a:ext cx="6115204" cy="2908378"/>
              </a:xfrm>
              <a:custGeom>
                <a:avLst/>
                <a:gdLst>
                  <a:gd name="connsiteX0" fmla="*/ 3506069 w 3702893"/>
                  <a:gd name="connsiteY0" fmla="*/ 685829 h 1761088"/>
                  <a:gd name="connsiteX1" fmla="*/ 3375874 w 3702893"/>
                  <a:gd name="connsiteY1" fmla="*/ 735131 h 1761088"/>
                  <a:gd name="connsiteX2" fmla="*/ 3312963 w 3702893"/>
                  <a:gd name="connsiteY2" fmla="*/ 769143 h 1761088"/>
                  <a:gd name="connsiteX3" fmla="*/ 3181716 w 3702893"/>
                  <a:gd name="connsiteY3" fmla="*/ 723497 h 1761088"/>
                  <a:gd name="connsiteX4" fmla="*/ 3138687 w 3702893"/>
                  <a:gd name="connsiteY4" fmla="*/ 601626 h 1761088"/>
                  <a:gd name="connsiteX5" fmla="*/ 3138687 w 3702893"/>
                  <a:gd name="connsiteY5" fmla="*/ 163557 h 1761088"/>
                  <a:gd name="connsiteX6" fmla="*/ 3028540 w 3702893"/>
                  <a:gd name="connsiteY6" fmla="*/ -526 h 1761088"/>
                  <a:gd name="connsiteX7" fmla="*/ 159933 w 3702893"/>
                  <a:gd name="connsiteY7" fmla="*/ -526 h 1761088"/>
                  <a:gd name="connsiteX8" fmla="*/ -166 w 3702893"/>
                  <a:gd name="connsiteY8" fmla="*/ 160621 h 1761088"/>
                  <a:gd name="connsiteX9" fmla="*/ -166 w 3702893"/>
                  <a:gd name="connsiteY9" fmla="*/ 161673 h 1761088"/>
                  <a:gd name="connsiteX10" fmla="*/ -166 w 3702893"/>
                  <a:gd name="connsiteY10" fmla="*/ 163557 h 1761088"/>
                  <a:gd name="connsiteX11" fmla="*/ -166 w 3702893"/>
                  <a:gd name="connsiteY11" fmla="*/ 601626 h 1761088"/>
                  <a:gd name="connsiteX12" fmla="*/ 24311 w 3702893"/>
                  <a:gd name="connsiteY12" fmla="*/ 671980 h 1761088"/>
                  <a:gd name="connsiteX13" fmla="*/ 59366 w 3702893"/>
                  <a:gd name="connsiteY13" fmla="*/ 693306 h 1761088"/>
                  <a:gd name="connsiteX14" fmla="*/ 73210 w 3702893"/>
                  <a:gd name="connsiteY14" fmla="*/ 691258 h 1761088"/>
                  <a:gd name="connsiteX15" fmla="*/ 103447 w 3702893"/>
                  <a:gd name="connsiteY15" fmla="*/ 674639 h 1761088"/>
                  <a:gd name="connsiteX16" fmla="*/ 494309 w 3702893"/>
                  <a:gd name="connsiteY16" fmla="*/ 698348 h 1761088"/>
                  <a:gd name="connsiteX17" fmla="*/ 563920 w 3702893"/>
                  <a:gd name="connsiteY17" fmla="*/ 878993 h 1761088"/>
                  <a:gd name="connsiteX18" fmla="*/ 563920 w 3702893"/>
                  <a:gd name="connsiteY18" fmla="*/ 883481 h 1761088"/>
                  <a:gd name="connsiteX19" fmla="*/ 284037 w 3702893"/>
                  <a:gd name="connsiteY19" fmla="*/ 1157468 h 1761088"/>
                  <a:gd name="connsiteX20" fmla="*/ 103447 w 3702893"/>
                  <a:gd name="connsiteY20" fmla="*/ 1087835 h 1761088"/>
                  <a:gd name="connsiteX21" fmla="*/ 73155 w 3702893"/>
                  <a:gd name="connsiteY21" fmla="*/ 1071216 h 1761088"/>
                  <a:gd name="connsiteX22" fmla="*/ 59366 w 3702893"/>
                  <a:gd name="connsiteY22" fmla="*/ 1069223 h 1761088"/>
                  <a:gd name="connsiteX23" fmla="*/ 24200 w 3702893"/>
                  <a:gd name="connsiteY23" fmla="*/ 1090716 h 1761088"/>
                  <a:gd name="connsiteX24" fmla="*/ -166 w 3702893"/>
                  <a:gd name="connsiteY24" fmla="*/ 1160957 h 1761088"/>
                  <a:gd name="connsiteX25" fmla="*/ -166 w 3702893"/>
                  <a:gd name="connsiteY25" fmla="*/ 1596480 h 1761088"/>
                  <a:gd name="connsiteX26" fmla="*/ -166 w 3702893"/>
                  <a:gd name="connsiteY26" fmla="*/ 1598364 h 1761088"/>
                  <a:gd name="connsiteX27" fmla="*/ 158881 w 3702893"/>
                  <a:gd name="connsiteY27" fmla="*/ 1760563 h 1761088"/>
                  <a:gd name="connsiteX28" fmla="*/ 159933 w 3702893"/>
                  <a:gd name="connsiteY28" fmla="*/ 1760563 h 1761088"/>
                  <a:gd name="connsiteX29" fmla="*/ 3028540 w 3702893"/>
                  <a:gd name="connsiteY29" fmla="*/ 1760563 h 1761088"/>
                  <a:gd name="connsiteX30" fmla="*/ 3138798 w 3702893"/>
                  <a:gd name="connsiteY30" fmla="*/ 1596480 h 1761088"/>
                  <a:gd name="connsiteX31" fmla="*/ 3138798 w 3702893"/>
                  <a:gd name="connsiteY31" fmla="*/ 1160957 h 1761088"/>
                  <a:gd name="connsiteX32" fmla="*/ 3181827 w 3702893"/>
                  <a:gd name="connsiteY32" fmla="*/ 1039087 h 1761088"/>
                  <a:gd name="connsiteX33" fmla="*/ 3313074 w 3702893"/>
                  <a:gd name="connsiteY33" fmla="*/ 993441 h 1761088"/>
                  <a:gd name="connsiteX34" fmla="*/ 3375985 w 3702893"/>
                  <a:gd name="connsiteY34" fmla="*/ 1027454 h 1761088"/>
                  <a:gd name="connsiteX35" fmla="*/ 3653596 w 3702893"/>
                  <a:gd name="connsiteY35" fmla="*/ 1009894 h 1761088"/>
                  <a:gd name="connsiteX36" fmla="*/ 3702718 w 3702893"/>
                  <a:gd name="connsiteY36" fmla="*/ 882373 h 1761088"/>
                  <a:gd name="connsiteX37" fmla="*/ 3702718 w 3702893"/>
                  <a:gd name="connsiteY37" fmla="*/ 879824 h 1761088"/>
                  <a:gd name="connsiteX38" fmla="*/ 3506069 w 3702893"/>
                  <a:gd name="connsiteY38" fmla="*/ 685829 h 176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02893" h="1761088">
                    <a:moveTo>
                      <a:pt x="3506069" y="685829"/>
                    </a:moveTo>
                    <a:cubicBezTo>
                      <a:pt x="3458110" y="685773"/>
                      <a:pt x="3411759" y="703333"/>
                      <a:pt x="3375874" y="735131"/>
                    </a:cubicBezTo>
                    <a:cubicBezTo>
                      <a:pt x="3357820" y="751195"/>
                      <a:pt x="3336277" y="762884"/>
                      <a:pt x="3312963" y="769143"/>
                    </a:cubicBezTo>
                    <a:cubicBezTo>
                      <a:pt x="3254927" y="784488"/>
                      <a:pt x="3212396" y="760280"/>
                      <a:pt x="3181716" y="723497"/>
                    </a:cubicBezTo>
                    <a:cubicBezTo>
                      <a:pt x="3153584" y="689152"/>
                      <a:pt x="3138355" y="646054"/>
                      <a:pt x="3138687" y="601626"/>
                    </a:cubicBezTo>
                    <a:lnTo>
                      <a:pt x="3138687" y="163557"/>
                    </a:lnTo>
                    <a:cubicBezTo>
                      <a:pt x="3138687" y="91543"/>
                      <a:pt x="3095159" y="26728"/>
                      <a:pt x="3028540" y="-526"/>
                    </a:cubicBezTo>
                    <a:lnTo>
                      <a:pt x="159933" y="-526"/>
                    </a:lnTo>
                    <a:cubicBezTo>
                      <a:pt x="71217" y="-249"/>
                      <a:pt x="-443" y="71877"/>
                      <a:pt x="-166" y="160621"/>
                    </a:cubicBezTo>
                    <a:cubicBezTo>
                      <a:pt x="-166" y="160954"/>
                      <a:pt x="-166" y="161340"/>
                      <a:pt x="-166" y="161673"/>
                    </a:cubicBezTo>
                    <a:cubicBezTo>
                      <a:pt x="-166" y="162283"/>
                      <a:pt x="-166" y="162892"/>
                      <a:pt x="-166" y="163557"/>
                    </a:cubicBezTo>
                    <a:lnTo>
                      <a:pt x="-166" y="601626"/>
                    </a:lnTo>
                    <a:cubicBezTo>
                      <a:pt x="-443" y="627220"/>
                      <a:pt x="8196" y="652092"/>
                      <a:pt x="24311" y="671980"/>
                    </a:cubicBezTo>
                    <a:cubicBezTo>
                      <a:pt x="42088" y="693306"/>
                      <a:pt x="54216" y="693306"/>
                      <a:pt x="59366" y="693306"/>
                    </a:cubicBezTo>
                    <a:cubicBezTo>
                      <a:pt x="64073" y="693251"/>
                      <a:pt x="68725" y="692532"/>
                      <a:pt x="73210" y="691258"/>
                    </a:cubicBezTo>
                    <a:cubicBezTo>
                      <a:pt x="84452" y="688100"/>
                      <a:pt x="94753" y="682394"/>
                      <a:pt x="103447" y="674639"/>
                    </a:cubicBezTo>
                    <a:cubicBezTo>
                      <a:pt x="217914" y="573209"/>
                      <a:pt x="392911" y="583789"/>
                      <a:pt x="494309" y="698348"/>
                    </a:cubicBezTo>
                    <a:cubicBezTo>
                      <a:pt x="538501" y="748205"/>
                      <a:pt x="563200" y="812352"/>
                      <a:pt x="563920" y="878993"/>
                    </a:cubicBezTo>
                    <a:lnTo>
                      <a:pt x="563920" y="883481"/>
                    </a:lnTo>
                    <a:cubicBezTo>
                      <a:pt x="562258" y="1036428"/>
                      <a:pt x="436992" y="1159130"/>
                      <a:pt x="284037" y="1157468"/>
                    </a:cubicBezTo>
                    <a:cubicBezTo>
                      <a:pt x="217416" y="1156749"/>
                      <a:pt x="153344" y="1132041"/>
                      <a:pt x="103447" y="1087835"/>
                    </a:cubicBezTo>
                    <a:cubicBezTo>
                      <a:pt x="94753" y="1080080"/>
                      <a:pt x="84397" y="1074374"/>
                      <a:pt x="73155" y="1071216"/>
                    </a:cubicBezTo>
                    <a:cubicBezTo>
                      <a:pt x="68670" y="1069943"/>
                      <a:pt x="64018" y="1069278"/>
                      <a:pt x="59366" y="1069223"/>
                    </a:cubicBezTo>
                    <a:cubicBezTo>
                      <a:pt x="54216" y="1069223"/>
                      <a:pt x="42088" y="1069223"/>
                      <a:pt x="24200" y="1090716"/>
                    </a:cubicBezTo>
                    <a:cubicBezTo>
                      <a:pt x="8141" y="1110604"/>
                      <a:pt x="-498" y="1135421"/>
                      <a:pt x="-166" y="1160957"/>
                    </a:cubicBezTo>
                    <a:lnTo>
                      <a:pt x="-166" y="1596480"/>
                    </a:lnTo>
                    <a:cubicBezTo>
                      <a:pt x="-166" y="1597090"/>
                      <a:pt x="-166" y="1597698"/>
                      <a:pt x="-166" y="1598364"/>
                    </a:cubicBezTo>
                    <a:cubicBezTo>
                      <a:pt x="-996" y="1687108"/>
                      <a:pt x="70165" y="1759676"/>
                      <a:pt x="158881" y="1760563"/>
                    </a:cubicBezTo>
                    <a:cubicBezTo>
                      <a:pt x="159213" y="1760563"/>
                      <a:pt x="159601" y="1760563"/>
                      <a:pt x="159933" y="1760563"/>
                    </a:cubicBezTo>
                    <a:lnTo>
                      <a:pt x="3028540" y="1760563"/>
                    </a:lnTo>
                    <a:cubicBezTo>
                      <a:pt x="3095215" y="1733363"/>
                      <a:pt x="3138798" y="1668494"/>
                      <a:pt x="3138798" y="1596480"/>
                    </a:cubicBezTo>
                    <a:lnTo>
                      <a:pt x="3138798" y="1160957"/>
                    </a:lnTo>
                    <a:cubicBezTo>
                      <a:pt x="3138521" y="1116531"/>
                      <a:pt x="3153695" y="1073433"/>
                      <a:pt x="3181827" y="1039087"/>
                    </a:cubicBezTo>
                    <a:cubicBezTo>
                      <a:pt x="3212507" y="1002304"/>
                      <a:pt x="3255038" y="978151"/>
                      <a:pt x="3313074" y="993441"/>
                    </a:cubicBezTo>
                    <a:cubicBezTo>
                      <a:pt x="3336388" y="999701"/>
                      <a:pt x="3357931" y="1011389"/>
                      <a:pt x="3375985" y="1027454"/>
                    </a:cubicBezTo>
                    <a:cubicBezTo>
                      <a:pt x="3457502" y="1099303"/>
                      <a:pt x="3581771" y="1091437"/>
                      <a:pt x="3653596" y="1009894"/>
                    </a:cubicBezTo>
                    <a:cubicBezTo>
                      <a:pt x="3684664" y="974607"/>
                      <a:pt x="3702108" y="929404"/>
                      <a:pt x="3702718" y="882373"/>
                    </a:cubicBezTo>
                    <a:lnTo>
                      <a:pt x="3702718" y="879824"/>
                    </a:lnTo>
                    <a:cubicBezTo>
                      <a:pt x="3701112" y="772301"/>
                      <a:pt x="3613558" y="685938"/>
                      <a:pt x="3506069" y="685829"/>
                    </a:cubicBezTo>
                    <a:close/>
                  </a:path>
                </a:pathLst>
              </a:custGeom>
              <a:solidFill>
                <a:srgbClr val="0F6195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AD59AB0-8A23-944C-BFC4-25173234A461}"/>
                  </a:ext>
                </a:extLst>
              </p:cNvPr>
              <p:cNvSpPr/>
              <p:nvPr/>
            </p:nvSpPr>
            <p:spPr>
              <a:xfrm>
                <a:off x="17719839" y="5840458"/>
                <a:ext cx="3673045" cy="3674193"/>
              </a:xfrm>
              <a:custGeom>
                <a:avLst/>
                <a:gdLst>
                  <a:gd name="connsiteX0" fmla="*/ 2224112 w 2224111"/>
                  <a:gd name="connsiteY0" fmla="*/ 1112403 h 2224806"/>
                  <a:gd name="connsiteX1" fmla="*/ 1112056 w 2224111"/>
                  <a:gd name="connsiteY1" fmla="*/ 2224807 h 2224806"/>
                  <a:gd name="connsiteX2" fmla="*/ 0 w 2224111"/>
                  <a:gd name="connsiteY2" fmla="*/ 1112403 h 2224806"/>
                  <a:gd name="connsiteX3" fmla="*/ 1112056 w 2224111"/>
                  <a:gd name="connsiteY3" fmla="*/ 0 h 2224806"/>
                  <a:gd name="connsiteX4" fmla="*/ 2224112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2" y="1112403"/>
                    </a:moveTo>
                    <a:cubicBezTo>
                      <a:pt x="2224112" y="1726766"/>
                      <a:pt x="1726227" y="2224807"/>
                      <a:pt x="1112056" y="2224807"/>
                    </a:cubicBezTo>
                    <a:cubicBezTo>
                      <a:pt x="497885" y="2224807"/>
                      <a:pt x="0" y="1726766"/>
                      <a:pt x="0" y="1112403"/>
                    </a:cubicBezTo>
                    <a:cubicBezTo>
                      <a:pt x="0" y="498040"/>
                      <a:pt x="497884" y="0"/>
                      <a:pt x="1112056" y="0"/>
                    </a:cubicBezTo>
                    <a:cubicBezTo>
                      <a:pt x="1726227" y="0"/>
                      <a:pt x="2224112" y="498040"/>
                      <a:pt x="2224112" y="1112403"/>
                    </a:cubicBezTo>
                    <a:close/>
                  </a:path>
                </a:pathLst>
              </a:custGeom>
              <a:solidFill>
                <a:srgbClr val="0F6195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164F644-DC58-414D-91D5-F8EB4B763873}"/>
                  </a:ext>
                </a:extLst>
              </p:cNvPr>
              <p:cNvSpPr/>
              <p:nvPr/>
            </p:nvSpPr>
            <p:spPr>
              <a:xfrm>
                <a:off x="18102124" y="6222678"/>
                <a:ext cx="2908292" cy="2909206"/>
              </a:xfrm>
              <a:custGeom>
                <a:avLst/>
                <a:gdLst>
                  <a:gd name="connsiteX0" fmla="*/ 880398 w 1761036"/>
                  <a:gd name="connsiteY0" fmla="*/ 1761061 h 1761589"/>
                  <a:gd name="connsiteX1" fmla="*/ -175 w 1761036"/>
                  <a:gd name="connsiteY1" fmla="*/ 880323 h 1761589"/>
                  <a:gd name="connsiteX2" fmla="*/ 880287 w 1761036"/>
                  <a:gd name="connsiteY2" fmla="*/ -526 h 1761589"/>
                  <a:gd name="connsiteX3" fmla="*/ 1760861 w 1761036"/>
                  <a:gd name="connsiteY3" fmla="*/ 880212 h 1761589"/>
                  <a:gd name="connsiteX4" fmla="*/ 1502909 w 1761036"/>
                  <a:gd name="connsiteY4" fmla="*/ 1503139 h 1761589"/>
                  <a:gd name="connsiteX5" fmla="*/ 880398 w 1761036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6" h="1761589">
                    <a:moveTo>
                      <a:pt x="880398" y="1761061"/>
                    </a:moveTo>
                    <a:cubicBezTo>
                      <a:pt x="394120" y="1761116"/>
                      <a:pt x="-120" y="1366754"/>
                      <a:pt x="-175" y="880323"/>
                    </a:cubicBezTo>
                    <a:cubicBezTo>
                      <a:pt x="-231" y="393892"/>
                      <a:pt x="394009" y="-470"/>
                      <a:pt x="880287" y="-526"/>
                    </a:cubicBezTo>
                    <a:cubicBezTo>
                      <a:pt x="1366566" y="-581"/>
                      <a:pt x="1760805" y="393782"/>
                      <a:pt x="1760861" y="880212"/>
                    </a:cubicBezTo>
                    <a:cubicBezTo>
                      <a:pt x="1760861" y="1113872"/>
                      <a:pt x="1668102" y="1337948"/>
                      <a:pt x="1502909" y="1503139"/>
                    </a:cubicBezTo>
                    <a:cubicBezTo>
                      <a:pt x="1338158" y="1668772"/>
                      <a:pt x="1113984" y="1761671"/>
                      <a:pt x="880398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4D71F10-1E95-E941-BC0A-3E364075809A}"/>
                  </a:ext>
                </a:extLst>
              </p:cNvPr>
              <p:cNvSpPr/>
              <p:nvPr/>
            </p:nvSpPr>
            <p:spPr>
              <a:xfrm>
                <a:off x="2602993" y="6992586"/>
                <a:ext cx="1715118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BC5E0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01FAFB-3323-7B4D-A261-B122290EBA84}"/>
                  </a:ext>
                </a:extLst>
              </p:cNvPr>
              <p:cNvSpPr/>
              <p:nvPr/>
            </p:nvSpPr>
            <p:spPr>
              <a:xfrm>
                <a:off x="7995785" y="6992586"/>
                <a:ext cx="1715118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99C0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586005-39B6-DB48-BA3F-D5ABB0F0D383}"/>
                  </a:ext>
                </a:extLst>
              </p:cNvPr>
              <p:cNvSpPr/>
              <p:nvPr/>
            </p:nvSpPr>
            <p:spPr>
              <a:xfrm>
                <a:off x="13316250" y="6992586"/>
                <a:ext cx="1715118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8BB9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A6C995F-25CC-7F4C-B83B-BA3DB384D42D}"/>
                  </a:ext>
                </a:extLst>
              </p:cNvPr>
              <p:cNvSpPr/>
              <p:nvPr/>
            </p:nvSpPr>
            <p:spPr>
              <a:xfrm>
                <a:off x="18694286" y="6992586"/>
                <a:ext cx="1715118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F6195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6D278DB-4A3B-A44E-A342-963B772548ED}"/>
                  </a:ext>
                </a:extLst>
              </p:cNvPr>
              <p:cNvSpPr/>
              <p:nvPr/>
            </p:nvSpPr>
            <p:spPr>
              <a:xfrm>
                <a:off x="6867957" y="9900210"/>
                <a:ext cx="3808600" cy="196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GP level meeting and data collection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AB158E7-C357-9047-951A-E6720252B522}"/>
                  </a:ext>
                </a:extLst>
              </p:cNvPr>
              <p:cNvSpPr/>
              <p:nvPr/>
            </p:nvSpPr>
            <p:spPr>
              <a:xfrm>
                <a:off x="11993133" y="9900210"/>
                <a:ext cx="3777243" cy="196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Calculation of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sectoral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 scores and final score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D0D5E84-B4EE-A644-8C65-5FE9062B1260}"/>
                  </a:ext>
                </a:extLst>
              </p:cNvPr>
              <p:cNvSpPr/>
              <p:nvPr/>
            </p:nvSpPr>
            <p:spPr>
              <a:xfrm>
                <a:off x="18030443" y="9900210"/>
                <a:ext cx="3069848" cy="1395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Data validation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D550F6-77C3-374F-A93B-3D919754186E}"/>
                  </a:ext>
                </a:extLst>
              </p:cNvPr>
              <p:cNvSpPr/>
              <p:nvPr/>
            </p:nvSpPr>
            <p:spPr>
              <a:xfrm>
                <a:off x="1660215" y="9900210"/>
                <a:ext cx="4261642" cy="196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Orientation of the GPs for self-assessment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05509" y="3583762"/>
              <a:ext cx="5897618" cy="2261071"/>
              <a:chOff x="1660212" y="5840458"/>
              <a:chExt cx="15722886" cy="6029523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F384554-3134-AF4A-BA0A-29D91D1B1672}"/>
                  </a:ext>
                </a:extLst>
              </p:cNvPr>
              <p:cNvSpPr/>
              <p:nvPr/>
            </p:nvSpPr>
            <p:spPr>
              <a:xfrm>
                <a:off x="3714764" y="6223228"/>
                <a:ext cx="3005967" cy="2908651"/>
              </a:xfrm>
              <a:custGeom>
                <a:avLst/>
                <a:gdLst>
                  <a:gd name="connsiteX0" fmla="*/ 1623301 w 1820180"/>
                  <a:gd name="connsiteY0" fmla="*/ 685663 h 1761253"/>
                  <a:gd name="connsiteX1" fmla="*/ 1493106 w 1820180"/>
                  <a:gd name="connsiteY1" fmla="*/ 734964 h 1761253"/>
                  <a:gd name="connsiteX2" fmla="*/ 1430196 w 1820180"/>
                  <a:gd name="connsiteY2" fmla="*/ 768977 h 1761253"/>
                  <a:gd name="connsiteX3" fmla="*/ 1298949 w 1820180"/>
                  <a:gd name="connsiteY3" fmla="*/ 723331 h 1761253"/>
                  <a:gd name="connsiteX4" fmla="*/ 1255920 w 1820180"/>
                  <a:gd name="connsiteY4" fmla="*/ 601460 h 1761253"/>
                  <a:gd name="connsiteX5" fmla="*/ 1255920 w 1820180"/>
                  <a:gd name="connsiteY5" fmla="*/ 163391 h 1761253"/>
                  <a:gd name="connsiteX6" fmla="*/ 1145883 w 1820180"/>
                  <a:gd name="connsiteY6" fmla="*/ -526 h 1761253"/>
                  <a:gd name="connsiteX7" fmla="*/ -175 w 1820180"/>
                  <a:gd name="connsiteY7" fmla="*/ -526 h 1761253"/>
                  <a:gd name="connsiteX8" fmla="*/ -175 w 1820180"/>
                  <a:gd name="connsiteY8" fmla="*/ 1760728 h 1761253"/>
                  <a:gd name="connsiteX9" fmla="*/ 1145883 w 1820180"/>
                  <a:gd name="connsiteY9" fmla="*/ 1760728 h 1761253"/>
                  <a:gd name="connsiteX10" fmla="*/ 1256086 w 1820180"/>
                  <a:gd name="connsiteY10" fmla="*/ 1596646 h 1761253"/>
                  <a:gd name="connsiteX11" fmla="*/ 1256086 w 1820180"/>
                  <a:gd name="connsiteY11" fmla="*/ 1161124 h 1761253"/>
                  <a:gd name="connsiteX12" fmla="*/ 1299115 w 1820180"/>
                  <a:gd name="connsiteY12" fmla="*/ 1039253 h 1761253"/>
                  <a:gd name="connsiteX13" fmla="*/ 1430362 w 1820180"/>
                  <a:gd name="connsiteY13" fmla="*/ 993607 h 1761253"/>
                  <a:gd name="connsiteX14" fmla="*/ 1493272 w 1820180"/>
                  <a:gd name="connsiteY14" fmla="*/ 1027621 h 1761253"/>
                  <a:gd name="connsiteX15" fmla="*/ 1770901 w 1820180"/>
                  <a:gd name="connsiteY15" fmla="*/ 1010059 h 1761253"/>
                  <a:gd name="connsiteX16" fmla="*/ 1820005 w 1820180"/>
                  <a:gd name="connsiteY16" fmla="*/ 882538 h 1761253"/>
                  <a:gd name="connsiteX17" fmla="*/ 1820005 w 1820180"/>
                  <a:gd name="connsiteY17" fmla="*/ 879990 h 1761253"/>
                  <a:gd name="connsiteX18" fmla="*/ 1623301 w 1820180"/>
                  <a:gd name="connsiteY18" fmla="*/ 685663 h 176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20180" h="1761253">
                    <a:moveTo>
                      <a:pt x="1623301" y="685663"/>
                    </a:moveTo>
                    <a:cubicBezTo>
                      <a:pt x="1575332" y="685607"/>
                      <a:pt x="1529013" y="703167"/>
                      <a:pt x="1493106" y="734964"/>
                    </a:cubicBezTo>
                    <a:cubicBezTo>
                      <a:pt x="1475069" y="751028"/>
                      <a:pt x="1453527" y="762718"/>
                      <a:pt x="1430196" y="768977"/>
                    </a:cubicBezTo>
                    <a:cubicBezTo>
                      <a:pt x="1372215" y="784321"/>
                      <a:pt x="1329628" y="760114"/>
                      <a:pt x="1298949" y="723331"/>
                    </a:cubicBezTo>
                    <a:cubicBezTo>
                      <a:pt x="1270828" y="688985"/>
                      <a:pt x="1255610" y="645887"/>
                      <a:pt x="1255920" y="601460"/>
                    </a:cubicBezTo>
                    <a:lnTo>
                      <a:pt x="1255920" y="163391"/>
                    </a:lnTo>
                    <a:cubicBezTo>
                      <a:pt x="1255870" y="91487"/>
                      <a:pt x="1212403" y="26728"/>
                      <a:pt x="1145883" y="-526"/>
                    </a:cubicBezTo>
                    <a:lnTo>
                      <a:pt x="-175" y="-526"/>
                    </a:lnTo>
                    <a:lnTo>
                      <a:pt x="-175" y="1760728"/>
                    </a:lnTo>
                    <a:lnTo>
                      <a:pt x="1145883" y="1760728"/>
                    </a:lnTo>
                    <a:cubicBezTo>
                      <a:pt x="1212525" y="1733474"/>
                      <a:pt x="1256075" y="1668661"/>
                      <a:pt x="1256086" y="1596646"/>
                    </a:cubicBezTo>
                    <a:lnTo>
                      <a:pt x="1256086" y="1161124"/>
                    </a:lnTo>
                    <a:cubicBezTo>
                      <a:pt x="1255787" y="1116752"/>
                      <a:pt x="1271010" y="1073598"/>
                      <a:pt x="1299115" y="1039253"/>
                    </a:cubicBezTo>
                    <a:cubicBezTo>
                      <a:pt x="1329795" y="1002471"/>
                      <a:pt x="1372381" y="978318"/>
                      <a:pt x="1430362" y="993607"/>
                    </a:cubicBezTo>
                    <a:cubicBezTo>
                      <a:pt x="1453693" y="999867"/>
                      <a:pt x="1475235" y="1011555"/>
                      <a:pt x="1493272" y="1027621"/>
                    </a:cubicBezTo>
                    <a:cubicBezTo>
                      <a:pt x="1574778" y="1099469"/>
                      <a:pt x="1699080" y="1091602"/>
                      <a:pt x="1770901" y="1010059"/>
                    </a:cubicBezTo>
                    <a:cubicBezTo>
                      <a:pt x="1801974" y="974773"/>
                      <a:pt x="1819396" y="929569"/>
                      <a:pt x="1820005" y="882538"/>
                    </a:cubicBezTo>
                    <a:lnTo>
                      <a:pt x="1820005" y="879990"/>
                    </a:lnTo>
                    <a:cubicBezTo>
                      <a:pt x="1818610" y="772301"/>
                      <a:pt x="1730967" y="685718"/>
                      <a:pt x="1623301" y="685663"/>
                    </a:cubicBezTo>
                    <a:close/>
                  </a:path>
                </a:pathLst>
              </a:custGeom>
              <a:solidFill>
                <a:srgbClr val="2BC5E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442C002-134E-FE4F-AE74-A2A424E23BDD}"/>
                  </a:ext>
                </a:extLst>
              </p:cNvPr>
              <p:cNvSpPr/>
              <p:nvPr/>
            </p:nvSpPr>
            <p:spPr>
              <a:xfrm>
                <a:off x="1660212" y="5840458"/>
                <a:ext cx="3673045" cy="3674193"/>
              </a:xfrm>
              <a:custGeom>
                <a:avLst/>
                <a:gdLst>
                  <a:gd name="connsiteX0" fmla="*/ 2224111 w 2224111"/>
                  <a:gd name="connsiteY0" fmla="*/ 1112403 h 2224806"/>
                  <a:gd name="connsiteX1" fmla="*/ 1112056 w 2224111"/>
                  <a:gd name="connsiteY1" fmla="*/ 2224807 h 2224806"/>
                  <a:gd name="connsiteX2" fmla="*/ 0 w 2224111"/>
                  <a:gd name="connsiteY2" fmla="*/ 1112403 h 2224806"/>
                  <a:gd name="connsiteX3" fmla="*/ 1112056 w 2224111"/>
                  <a:gd name="connsiteY3" fmla="*/ 0 h 2224806"/>
                  <a:gd name="connsiteX4" fmla="*/ 2224111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1" y="1112403"/>
                    </a:moveTo>
                    <a:cubicBezTo>
                      <a:pt x="2224111" y="1726766"/>
                      <a:pt x="1726227" y="2224807"/>
                      <a:pt x="1112056" y="2224807"/>
                    </a:cubicBezTo>
                    <a:cubicBezTo>
                      <a:pt x="497884" y="2224807"/>
                      <a:pt x="0" y="1726766"/>
                      <a:pt x="0" y="1112403"/>
                    </a:cubicBezTo>
                    <a:cubicBezTo>
                      <a:pt x="0" y="498040"/>
                      <a:pt x="497884" y="0"/>
                      <a:pt x="1112056" y="0"/>
                    </a:cubicBezTo>
                    <a:cubicBezTo>
                      <a:pt x="1726227" y="0"/>
                      <a:pt x="2224111" y="498040"/>
                      <a:pt x="2224111" y="1112403"/>
                    </a:cubicBezTo>
                    <a:close/>
                  </a:path>
                </a:pathLst>
              </a:custGeom>
              <a:solidFill>
                <a:srgbClr val="2BC5E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EFC5C04-1B77-494A-B8F6-D4CB83285351}"/>
                  </a:ext>
                </a:extLst>
              </p:cNvPr>
              <p:cNvSpPr/>
              <p:nvPr/>
            </p:nvSpPr>
            <p:spPr>
              <a:xfrm>
                <a:off x="2042497" y="6222678"/>
                <a:ext cx="2908292" cy="2909206"/>
              </a:xfrm>
              <a:custGeom>
                <a:avLst/>
                <a:gdLst>
                  <a:gd name="connsiteX0" fmla="*/ 880398 w 1761036"/>
                  <a:gd name="connsiteY0" fmla="*/ 1761061 h 1761589"/>
                  <a:gd name="connsiteX1" fmla="*/ -175 w 1761036"/>
                  <a:gd name="connsiteY1" fmla="*/ 880323 h 1761589"/>
                  <a:gd name="connsiteX2" fmla="*/ 880287 w 1761036"/>
                  <a:gd name="connsiteY2" fmla="*/ -526 h 1761589"/>
                  <a:gd name="connsiteX3" fmla="*/ 1760861 w 1761036"/>
                  <a:gd name="connsiteY3" fmla="*/ 880212 h 1761589"/>
                  <a:gd name="connsiteX4" fmla="*/ 1502908 w 1761036"/>
                  <a:gd name="connsiteY4" fmla="*/ 1503139 h 1761589"/>
                  <a:gd name="connsiteX5" fmla="*/ 880398 w 1761036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6" h="1761589">
                    <a:moveTo>
                      <a:pt x="880398" y="1761061"/>
                    </a:moveTo>
                    <a:cubicBezTo>
                      <a:pt x="394103" y="1761116"/>
                      <a:pt x="-142" y="1366754"/>
                      <a:pt x="-175" y="880323"/>
                    </a:cubicBezTo>
                    <a:cubicBezTo>
                      <a:pt x="-203" y="393892"/>
                      <a:pt x="393992" y="-470"/>
                      <a:pt x="880287" y="-526"/>
                    </a:cubicBezTo>
                    <a:cubicBezTo>
                      <a:pt x="1366582" y="-581"/>
                      <a:pt x="1760833" y="393782"/>
                      <a:pt x="1760861" y="880212"/>
                    </a:cubicBezTo>
                    <a:cubicBezTo>
                      <a:pt x="1760877" y="1113872"/>
                      <a:pt x="1668085" y="1337948"/>
                      <a:pt x="1502908" y="1503139"/>
                    </a:cubicBezTo>
                    <a:cubicBezTo>
                      <a:pt x="1338168" y="1668827"/>
                      <a:pt x="1114012" y="1761726"/>
                      <a:pt x="880398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E610ABC-54C2-FC4A-BA1D-D7507F4D3F1D}"/>
                  </a:ext>
                </a:extLst>
              </p:cNvPr>
              <p:cNvSpPr/>
              <p:nvPr/>
            </p:nvSpPr>
            <p:spPr>
              <a:xfrm>
                <a:off x="5921853" y="6222953"/>
                <a:ext cx="6144648" cy="2908926"/>
              </a:xfrm>
              <a:custGeom>
                <a:avLst/>
                <a:gdLst>
                  <a:gd name="connsiteX0" fmla="*/ 3524009 w 3720722"/>
                  <a:gd name="connsiteY0" fmla="*/ 685829 h 1761420"/>
                  <a:gd name="connsiteX1" fmla="*/ 3393814 w 3720722"/>
                  <a:gd name="connsiteY1" fmla="*/ 735131 h 1761420"/>
                  <a:gd name="connsiteX2" fmla="*/ 3330904 w 3720722"/>
                  <a:gd name="connsiteY2" fmla="*/ 769143 h 1761420"/>
                  <a:gd name="connsiteX3" fmla="*/ 3199712 w 3720722"/>
                  <a:gd name="connsiteY3" fmla="*/ 723497 h 1761420"/>
                  <a:gd name="connsiteX4" fmla="*/ 3156684 w 3720722"/>
                  <a:gd name="connsiteY4" fmla="*/ 601626 h 1761420"/>
                  <a:gd name="connsiteX5" fmla="*/ 3156684 w 3720722"/>
                  <a:gd name="connsiteY5" fmla="*/ 163557 h 1761420"/>
                  <a:gd name="connsiteX6" fmla="*/ 3046480 w 3720722"/>
                  <a:gd name="connsiteY6" fmla="*/ -526 h 1761420"/>
                  <a:gd name="connsiteX7" fmla="*/ 159931 w 3720722"/>
                  <a:gd name="connsiteY7" fmla="*/ -526 h 1761420"/>
                  <a:gd name="connsiteX8" fmla="*/ -173 w 3720722"/>
                  <a:gd name="connsiteY8" fmla="*/ 160621 h 1761420"/>
                  <a:gd name="connsiteX9" fmla="*/ -168 w 3720722"/>
                  <a:gd name="connsiteY9" fmla="*/ 161673 h 1761420"/>
                  <a:gd name="connsiteX10" fmla="*/ -168 w 3720722"/>
                  <a:gd name="connsiteY10" fmla="*/ 601626 h 1761420"/>
                  <a:gd name="connsiteX11" fmla="*/ 24309 w 3720722"/>
                  <a:gd name="connsiteY11" fmla="*/ 671980 h 1761420"/>
                  <a:gd name="connsiteX12" fmla="*/ 59420 w 3720722"/>
                  <a:gd name="connsiteY12" fmla="*/ 693306 h 1761420"/>
                  <a:gd name="connsiteX13" fmla="*/ 73209 w 3720722"/>
                  <a:gd name="connsiteY13" fmla="*/ 691258 h 1761420"/>
                  <a:gd name="connsiteX14" fmla="*/ 103446 w 3720722"/>
                  <a:gd name="connsiteY14" fmla="*/ 674639 h 1761420"/>
                  <a:gd name="connsiteX15" fmla="*/ 494318 w 3720722"/>
                  <a:gd name="connsiteY15" fmla="*/ 698237 h 1761420"/>
                  <a:gd name="connsiteX16" fmla="*/ 563973 w 3720722"/>
                  <a:gd name="connsiteY16" fmla="*/ 879104 h 1761420"/>
                  <a:gd name="connsiteX17" fmla="*/ 563973 w 3720722"/>
                  <a:gd name="connsiteY17" fmla="*/ 883592 h 1761420"/>
                  <a:gd name="connsiteX18" fmla="*/ 284162 w 3720722"/>
                  <a:gd name="connsiteY18" fmla="*/ 1157634 h 1761420"/>
                  <a:gd name="connsiteX19" fmla="*/ 103446 w 3720722"/>
                  <a:gd name="connsiteY19" fmla="*/ 1087946 h 1761420"/>
                  <a:gd name="connsiteX20" fmla="*/ 73153 w 3720722"/>
                  <a:gd name="connsiteY20" fmla="*/ 1071327 h 1761420"/>
                  <a:gd name="connsiteX21" fmla="*/ 59420 w 3720722"/>
                  <a:gd name="connsiteY21" fmla="*/ 1069334 h 1761420"/>
                  <a:gd name="connsiteX22" fmla="*/ 24199 w 3720722"/>
                  <a:gd name="connsiteY22" fmla="*/ 1090827 h 1761420"/>
                  <a:gd name="connsiteX23" fmla="*/ -168 w 3720722"/>
                  <a:gd name="connsiteY23" fmla="*/ 1161068 h 1761420"/>
                  <a:gd name="connsiteX24" fmla="*/ -168 w 3720722"/>
                  <a:gd name="connsiteY24" fmla="*/ 1598695 h 1761420"/>
                  <a:gd name="connsiteX25" fmla="*/ 158874 w 3720722"/>
                  <a:gd name="connsiteY25" fmla="*/ 1760894 h 1761420"/>
                  <a:gd name="connsiteX26" fmla="*/ 159931 w 3720722"/>
                  <a:gd name="connsiteY26" fmla="*/ 1760894 h 1761420"/>
                  <a:gd name="connsiteX27" fmla="*/ 3046425 w 3720722"/>
                  <a:gd name="connsiteY27" fmla="*/ 1760894 h 1761420"/>
                  <a:gd name="connsiteX28" fmla="*/ 3156684 w 3720722"/>
                  <a:gd name="connsiteY28" fmla="*/ 1596813 h 1761420"/>
                  <a:gd name="connsiteX29" fmla="*/ 3156684 w 3720722"/>
                  <a:gd name="connsiteY29" fmla="*/ 1161290 h 1761420"/>
                  <a:gd name="connsiteX30" fmla="*/ 3199712 w 3720722"/>
                  <a:gd name="connsiteY30" fmla="*/ 1039419 h 1761420"/>
                  <a:gd name="connsiteX31" fmla="*/ 3330904 w 3720722"/>
                  <a:gd name="connsiteY31" fmla="*/ 993773 h 1761420"/>
                  <a:gd name="connsiteX32" fmla="*/ 3393814 w 3720722"/>
                  <a:gd name="connsiteY32" fmla="*/ 1027787 h 1761420"/>
                  <a:gd name="connsiteX33" fmla="*/ 3671537 w 3720722"/>
                  <a:gd name="connsiteY33" fmla="*/ 1010059 h 1761420"/>
                  <a:gd name="connsiteX34" fmla="*/ 3720547 w 3720722"/>
                  <a:gd name="connsiteY34" fmla="*/ 882704 h 1761420"/>
                  <a:gd name="connsiteX35" fmla="*/ 3720547 w 3720722"/>
                  <a:gd name="connsiteY35" fmla="*/ 880156 h 1761420"/>
                  <a:gd name="connsiteX36" fmla="*/ 3524009 w 3720722"/>
                  <a:gd name="connsiteY36" fmla="*/ 685829 h 17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20722" h="1761420">
                    <a:moveTo>
                      <a:pt x="3524009" y="685829"/>
                    </a:moveTo>
                    <a:cubicBezTo>
                      <a:pt x="3476051" y="685773"/>
                      <a:pt x="3429755" y="703333"/>
                      <a:pt x="3393814" y="735131"/>
                    </a:cubicBezTo>
                    <a:cubicBezTo>
                      <a:pt x="3375761" y="751195"/>
                      <a:pt x="3354218" y="762884"/>
                      <a:pt x="3330904" y="769143"/>
                    </a:cubicBezTo>
                    <a:cubicBezTo>
                      <a:pt x="3272923" y="784488"/>
                      <a:pt x="3230392" y="760280"/>
                      <a:pt x="3199712" y="723497"/>
                    </a:cubicBezTo>
                    <a:cubicBezTo>
                      <a:pt x="3171580" y="689152"/>
                      <a:pt x="3156351" y="646054"/>
                      <a:pt x="3156684" y="601626"/>
                    </a:cubicBezTo>
                    <a:lnTo>
                      <a:pt x="3156684" y="163557"/>
                    </a:lnTo>
                    <a:cubicBezTo>
                      <a:pt x="3156684" y="91543"/>
                      <a:pt x="3113101" y="26728"/>
                      <a:pt x="3046480" y="-526"/>
                    </a:cubicBezTo>
                    <a:lnTo>
                      <a:pt x="159931" y="-526"/>
                    </a:lnTo>
                    <a:cubicBezTo>
                      <a:pt x="71237" y="-249"/>
                      <a:pt x="-445" y="71877"/>
                      <a:pt x="-173" y="160621"/>
                    </a:cubicBezTo>
                    <a:cubicBezTo>
                      <a:pt x="-173" y="160954"/>
                      <a:pt x="-173" y="161340"/>
                      <a:pt x="-168" y="161673"/>
                    </a:cubicBezTo>
                    <a:lnTo>
                      <a:pt x="-168" y="601626"/>
                    </a:lnTo>
                    <a:cubicBezTo>
                      <a:pt x="-439" y="627220"/>
                      <a:pt x="8216" y="652092"/>
                      <a:pt x="24309" y="671980"/>
                    </a:cubicBezTo>
                    <a:cubicBezTo>
                      <a:pt x="42142" y="693306"/>
                      <a:pt x="54214" y="693306"/>
                      <a:pt x="59420" y="693306"/>
                    </a:cubicBezTo>
                    <a:cubicBezTo>
                      <a:pt x="64088" y="693251"/>
                      <a:pt x="68723" y="692532"/>
                      <a:pt x="73209" y="691258"/>
                    </a:cubicBezTo>
                    <a:cubicBezTo>
                      <a:pt x="84434" y="688100"/>
                      <a:pt x="94779" y="682449"/>
                      <a:pt x="103446" y="674639"/>
                    </a:cubicBezTo>
                    <a:cubicBezTo>
                      <a:pt x="217891" y="573153"/>
                      <a:pt x="392892" y="583733"/>
                      <a:pt x="494318" y="698237"/>
                    </a:cubicBezTo>
                    <a:cubicBezTo>
                      <a:pt x="538560" y="748149"/>
                      <a:pt x="563292" y="812407"/>
                      <a:pt x="563973" y="879104"/>
                    </a:cubicBezTo>
                    <a:lnTo>
                      <a:pt x="563973" y="883592"/>
                    </a:lnTo>
                    <a:cubicBezTo>
                      <a:pt x="562356" y="1036539"/>
                      <a:pt x="437079" y="1159241"/>
                      <a:pt x="284162" y="1157634"/>
                    </a:cubicBezTo>
                    <a:cubicBezTo>
                      <a:pt x="217503" y="1156914"/>
                      <a:pt x="153336" y="1132152"/>
                      <a:pt x="103446" y="1087946"/>
                    </a:cubicBezTo>
                    <a:cubicBezTo>
                      <a:pt x="94751" y="1080136"/>
                      <a:pt x="84390" y="1074485"/>
                      <a:pt x="73153" y="1071327"/>
                    </a:cubicBezTo>
                    <a:cubicBezTo>
                      <a:pt x="68679" y="1070053"/>
                      <a:pt x="64066" y="1069389"/>
                      <a:pt x="59420" y="1069334"/>
                    </a:cubicBezTo>
                    <a:cubicBezTo>
                      <a:pt x="54214" y="1069334"/>
                      <a:pt x="42142" y="1069334"/>
                      <a:pt x="24199" y="1090827"/>
                    </a:cubicBezTo>
                    <a:cubicBezTo>
                      <a:pt x="8172" y="1110714"/>
                      <a:pt x="-445" y="1135532"/>
                      <a:pt x="-168" y="1161068"/>
                    </a:cubicBezTo>
                    <a:lnTo>
                      <a:pt x="-168" y="1598695"/>
                    </a:lnTo>
                    <a:cubicBezTo>
                      <a:pt x="-1026" y="1687439"/>
                      <a:pt x="70180" y="1760008"/>
                      <a:pt x="158874" y="1760894"/>
                    </a:cubicBezTo>
                    <a:cubicBezTo>
                      <a:pt x="159223" y="1760894"/>
                      <a:pt x="159577" y="1760894"/>
                      <a:pt x="159931" y="1760894"/>
                    </a:cubicBezTo>
                    <a:lnTo>
                      <a:pt x="3046425" y="1760894"/>
                    </a:lnTo>
                    <a:cubicBezTo>
                      <a:pt x="3113101" y="1733695"/>
                      <a:pt x="3156684" y="1668827"/>
                      <a:pt x="3156684" y="1596813"/>
                    </a:cubicBezTo>
                    <a:lnTo>
                      <a:pt x="3156684" y="1161290"/>
                    </a:lnTo>
                    <a:cubicBezTo>
                      <a:pt x="3156351" y="1116863"/>
                      <a:pt x="3171580" y="1073764"/>
                      <a:pt x="3199712" y="1039419"/>
                    </a:cubicBezTo>
                    <a:cubicBezTo>
                      <a:pt x="3230392" y="1002637"/>
                      <a:pt x="3272923" y="978484"/>
                      <a:pt x="3330904" y="993773"/>
                    </a:cubicBezTo>
                    <a:cubicBezTo>
                      <a:pt x="3354218" y="1000034"/>
                      <a:pt x="3375761" y="1011721"/>
                      <a:pt x="3393814" y="1027787"/>
                    </a:cubicBezTo>
                    <a:cubicBezTo>
                      <a:pt x="3475387" y="1099580"/>
                      <a:pt x="3599712" y="1091659"/>
                      <a:pt x="3671537" y="1010059"/>
                    </a:cubicBezTo>
                    <a:cubicBezTo>
                      <a:pt x="3702494" y="974828"/>
                      <a:pt x="3719938" y="929626"/>
                      <a:pt x="3720547" y="882704"/>
                    </a:cubicBezTo>
                    <a:lnTo>
                      <a:pt x="3720547" y="880156"/>
                    </a:lnTo>
                    <a:cubicBezTo>
                      <a:pt x="3719107" y="772523"/>
                      <a:pt x="3631609" y="685994"/>
                      <a:pt x="3524009" y="685829"/>
                    </a:cubicBezTo>
                    <a:close/>
                  </a:path>
                </a:pathLst>
              </a:custGeom>
              <a:solidFill>
                <a:srgbClr val="2299C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B771D7F-FEBA-A949-B3AF-E9EDC4E5689D}"/>
                  </a:ext>
                </a:extLst>
              </p:cNvPr>
              <p:cNvSpPr/>
              <p:nvPr/>
            </p:nvSpPr>
            <p:spPr>
              <a:xfrm>
                <a:off x="7003513" y="5840458"/>
                <a:ext cx="3673045" cy="3674193"/>
              </a:xfrm>
              <a:custGeom>
                <a:avLst/>
                <a:gdLst>
                  <a:gd name="connsiteX0" fmla="*/ 2224111 w 2224111"/>
                  <a:gd name="connsiteY0" fmla="*/ 1112403 h 2224806"/>
                  <a:gd name="connsiteX1" fmla="*/ 1112056 w 2224111"/>
                  <a:gd name="connsiteY1" fmla="*/ 2224807 h 2224806"/>
                  <a:gd name="connsiteX2" fmla="*/ 0 w 2224111"/>
                  <a:gd name="connsiteY2" fmla="*/ 1112403 h 2224806"/>
                  <a:gd name="connsiteX3" fmla="*/ 1112056 w 2224111"/>
                  <a:gd name="connsiteY3" fmla="*/ 0 h 2224806"/>
                  <a:gd name="connsiteX4" fmla="*/ 2224111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1" y="1112403"/>
                    </a:moveTo>
                    <a:cubicBezTo>
                      <a:pt x="2224111" y="1726766"/>
                      <a:pt x="1726227" y="2224807"/>
                      <a:pt x="1112056" y="2224807"/>
                    </a:cubicBezTo>
                    <a:cubicBezTo>
                      <a:pt x="497884" y="2224807"/>
                      <a:pt x="0" y="1726766"/>
                      <a:pt x="0" y="1112403"/>
                    </a:cubicBezTo>
                    <a:cubicBezTo>
                      <a:pt x="0" y="498040"/>
                      <a:pt x="497884" y="0"/>
                      <a:pt x="1112056" y="0"/>
                    </a:cubicBezTo>
                    <a:cubicBezTo>
                      <a:pt x="1726227" y="0"/>
                      <a:pt x="2224111" y="498040"/>
                      <a:pt x="2224111" y="1112403"/>
                    </a:cubicBezTo>
                    <a:close/>
                  </a:path>
                </a:pathLst>
              </a:custGeom>
              <a:solidFill>
                <a:srgbClr val="2299C0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3302D67-B420-0846-92C0-D710F571C82B}"/>
                  </a:ext>
                </a:extLst>
              </p:cNvPr>
              <p:cNvSpPr/>
              <p:nvPr/>
            </p:nvSpPr>
            <p:spPr>
              <a:xfrm>
                <a:off x="7385798" y="6222678"/>
                <a:ext cx="2908291" cy="2909206"/>
              </a:xfrm>
              <a:custGeom>
                <a:avLst/>
                <a:gdLst>
                  <a:gd name="connsiteX0" fmla="*/ 880398 w 1761035"/>
                  <a:gd name="connsiteY0" fmla="*/ 1761061 h 1761589"/>
                  <a:gd name="connsiteX1" fmla="*/ -175 w 1761035"/>
                  <a:gd name="connsiteY1" fmla="*/ 880323 h 1761589"/>
                  <a:gd name="connsiteX2" fmla="*/ 880287 w 1761035"/>
                  <a:gd name="connsiteY2" fmla="*/ -526 h 1761589"/>
                  <a:gd name="connsiteX3" fmla="*/ 1760860 w 1761035"/>
                  <a:gd name="connsiteY3" fmla="*/ 880212 h 1761589"/>
                  <a:gd name="connsiteX4" fmla="*/ 1502908 w 1761035"/>
                  <a:gd name="connsiteY4" fmla="*/ 1503139 h 1761589"/>
                  <a:gd name="connsiteX5" fmla="*/ 880398 w 1761035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5" h="1761589">
                    <a:moveTo>
                      <a:pt x="880398" y="1761061"/>
                    </a:moveTo>
                    <a:cubicBezTo>
                      <a:pt x="394103" y="1761116"/>
                      <a:pt x="-142" y="1366754"/>
                      <a:pt x="-175" y="880323"/>
                    </a:cubicBezTo>
                    <a:cubicBezTo>
                      <a:pt x="-203" y="393892"/>
                      <a:pt x="393992" y="-470"/>
                      <a:pt x="880287" y="-526"/>
                    </a:cubicBezTo>
                    <a:cubicBezTo>
                      <a:pt x="1366566" y="-581"/>
                      <a:pt x="1760805" y="393782"/>
                      <a:pt x="1760860" y="880212"/>
                    </a:cubicBezTo>
                    <a:cubicBezTo>
                      <a:pt x="1760860" y="1113872"/>
                      <a:pt x="1668101" y="1337948"/>
                      <a:pt x="1502908" y="1503139"/>
                    </a:cubicBezTo>
                    <a:cubicBezTo>
                      <a:pt x="1338157" y="1668827"/>
                      <a:pt x="1113985" y="1761726"/>
                      <a:pt x="880398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1325CF6-1AB4-2243-BCE2-5589D499E9F3}"/>
                  </a:ext>
                </a:extLst>
              </p:cNvPr>
              <p:cNvSpPr/>
              <p:nvPr/>
            </p:nvSpPr>
            <p:spPr>
              <a:xfrm>
                <a:off x="11267900" y="6222953"/>
                <a:ext cx="6115198" cy="2908926"/>
              </a:xfrm>
              <a:custGeom>
                <a:avLst/>
                <a:gdLst>
                  <a:gd name="connsiteX0" fmla="*/ 3506011 w 3702889"/>
                  <a:gd name="connsiteY0" fmla="*/ 685829 h 1761420"/>
                  <a:gd name="connsiteX1" fmla="*/ 3375871 w 3702889"/>
                  <a:gd name="connsiteY1" fmla="*/ 735131 h 1761420"/>
                  <a:gd name="connsiteX2" fmla="*/ 3312961 w 3702889"/>
                  <a:gd name="connsiteY2" fmla="*/ 769143 h 1761420"/>
                  <a:gd name="connsiteX3" fmla="*/ 3181714 w 3702889"/>
                  <a:gd name="connsiteY3" fmla="*/ 723497 h 1761420"/>
                  <a:gd name="connsiteX4" fmla="*/ 3138685 w 3702889"/>
                  <a:gd name="connsiteY4" fmla="*/ 601626 h 1761420"/>
                  <a:gd name="connsiteX5" fmla="*/ 3138685 w 3702889"/>
                  <a:gd name="connsiteY5" fmla="*/ 163557 h 1761420"/>
                  <a:gd name="connsiteX6" fmla="*/ 3028537 w 3702889"/>
                  <a:gd name="connsiteY6" fmla="*/ -526 h 1761420"/>
                  <a:gd name="connsiteX7" fmla="*/ 159931 w 3702889"/>
                  <a:gd name="connsiteY7" fmla="*/ -526 h 1761420"/>
                  <a:gd name="connsiteX8" fmla="*/ -168 w 3702889"/>
                  <a:gd name="connsiteY8" fmla="*/ 160621 h 1761420"/>
                  <a:gd name="connsiteX9" fmla="*/ -168 w 3702889"/>
                  <a:gd name="connsiteY9" fmla="*/ 161673 h 1761420"/>
                  <a:gd name="connsiteX10" fmla="*/ -168 w 3702889"/>
                  <a:gd name="connsiteY10" fmla="*/ 601626 h 1761420"/>
                  <a:gd name="connsiteX11" fmla="*/ 24309 w 3702889"/>
                  <a:gd name="connsiteY11" fmla="*/ 671980 h 1761420"/>
                  <a:gd name="connsiteX12" fmla="*/ 59418 w 3702889"/>
                  <a:gd name="connsiteY12" fmla="*/ 693306 h 1761420"/>
                  <a:gd name="connsiteX13" fmla="*/ 73208 w 3702889"/>
                  <a:gd name="connsiteY13" fmla="*/ 691258 h 1761420"/>
                  <a:gd name="connsiteX14" fmla="*/ 103500 w 3702889"/>
                  <a:gd name="connsiteY14" fmla="*/ 674639 h 1761420"/>
                  <a:gd name="connsiteX15" fmla="*/ 494361 w 3702889"/>
                  <a:gd name="connsiteY15" fmla="*/ 698348 h 1761420"/>
                  <a:gd name="connsiteX16" fmla="*/ 563973 w 3702889"/>
                  <a:gd name="connsiteY16" fmla="*/ 879104 h 1761420"/>
                  <a:gd name="connsiteX17" fmla="*/ 563973 w 3702889"/>
                  <a:gd name="connsiteY17" fmla="*/ 883592 h 1761420"/>
                  <a:gd name="connsiteX18" fmla="*/ 284089 w 3702889"/>
                  <a:gd name="connsiteY18" fmla="*/ 1157579 h 1761420"/>
                  <a:gd name="connsiteX19" fmla="*/ 103500 w 3702889"/>
                  <a:gd name="connsiteY19" fmla="*/ 1087946 h 1761420"/>
                  <a:gd name="connsiteX20" fmla="*/ 73153 w 3702889"/>
                  <a:gd name="connsiteY20" fmla="*/ 1071327 h 1761420"/>
                  <a:gd name="connsiteX21" fmla="*/ 59418 w 3702889"/>
                  <a:gd name="connsiteY21" fmla="*/ 1069334 h 1761420"/>
                  <a:gd name="connsiteX22" fmla="*/ 24253 w 3702889"/>
                  <a:gd name="connsiteY22" fmla="*/ 1090827 h 1761420"/>
                  <a:gd name="connsiteX23" fmla="*/ -168 w 3702889"/>
                  <a:gd name="connsiteY23" fmla="*/ 1161068 h 1761420"/>
                  <a:gd name="connsiteX24" fmla="*/ -168 w 3702889"/>
                  <a:gd name="connsiteY24" fmla="*/ 1598695 h 1761420"/>
                  <a:gd name="connsiteX25" fmla="*/ 158879 w 3702889"/>
                  <a:gd name="connsiteY25" fmla="*/ 1760894 h 1761420"/>
                  <a:gd name="connsiteX26" fmla="*/ 159931 w 3702889"/>
                  <a:gd name="connsiteY26" fmla="*/ 1760894 h 1761420"/>
                  <a:gd name="connsiteX27" fmla="*/ 3028537 w 3702889"/>
                  <a:gd name="connsiteY27" fmla="*/ 1760894 h 1761420"/>
                  <a:gd name="connsiteX28" fmla="*/ 3138795 w 3702889"/>
                  <a:gd name="connsiteY28" fmla="*/ 1596813 h 1761420"/>
                  <a:gd name="connsiteX29" fmla="*/ 3138795 w 3702889"/>
                  <a:gd name="connsiteY29" fmla="*/ 1161290 h 1761420"/>
                  <a:gd name="connsiteX30" fmla="*/ 3181825 w 3702889"/>
                  <a:gd name="connsiteY30" fmla="*/ 1039419 h 1761420"/>
                  <a:gd name="connsiteX31" fmla="*/ 3313071 w 3702889"/>
                  <a:gd name="connsiteY31" fmla="*/ 993773 h 1761420"/>
                  <a:gd name="connsiteX32" fmla="*/ 3375981 w 3702889"/>
                  <a:gd name="connsiteY32" fmla="*/ 1027787 h 1761420"/>
                  <a:gd name="connsiteX33" fmla="*/ 3653594 w 3702889"/>
                  <a:gd name="connsiteY33" fmla="*/ 1010226 h 1761420"/>
                  <a:gd name="connsiteX34" fmla="*/ 3702714 w 3702889"/>
                  <a:gd name="connsiteY34" fmla="*/ 882704 h 1761420"/>
                  <a:gd name="connsiteX35" fmla="*/ 3702714 w 3702889"/>
                  <a:gd name="connsiteY35" fmla="*/ 880156 h 1761420"/>
                  <a:gd name="connsiteX36" fmla="*/ 3506011 w 3702889"/>
                  <a:gd name="connsiteY36" fmla="*/ 685829 h 17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02889" h="1761420">
                    <a:moveTo>
                      <a:pt x="3506011" y="685829"/>
                    </a:moveTo>
                    <a:cubicBezTo>
                      <a:pt x="3458053" y="685773"/>
                      <a:pt x="3411756" y="703333"/>
                      <a:pt x="3375871" y="735131"/>
                    </a:cubicBezTo>
                    <a:cubicBezTo>
                      <a:pt x="3357818" y="751195"/>
                      <a:pt x="3336275" y="762828"/>
                      <a:pt x="3312961" y="769143"/>
                    </a:cubicBezTo>
                    <a:cubicBezTo>
                      <a:pt x="3254924" y="784488"/>
                      <a:pt x="3212394" y="760280"/>
                      <a:pt x="3181714" y="723497"/>
                    </a:cubicBezTo>
                    <a:cubicBezTo>
                      <a:pt x="3153582" y="689152"/>
                      <a:pt x="3138353" y="646054"/>
                      <a:pt x="3138685" y="601626"/>
                    </a:cubicBezTo>
                    <a:lnTo>
                      <a:pt x="3138685" y="163557"/>
                    </a:lnTo>
                    <a:cubicBezTo>
                      <a:pt x="3138685" y="91543"/>
                      <a:pt x="3095157" y="26728"/>
                      <a:pt x="3028537" y="-526"/>
                    </a:cubicBezTo>
                    <a:lnTo>
                      <a:pt x="159931" y="-526"/>
                    </a:lnTo>
                    <a:cubicBezTo>
                      <a:pt x="71214" y="-249"/>
                      <a:pt x="-445" y="71877"/>
                      <a:pt x="-168" y="160621"/>
                    </a:cubicBezTo>
                    <a:cubicBezTo>
                      <a:pt x="-168" y="160954"/>
                      <a:pt x="-168" y="161340"/>
                      <a:pt x="-168" y="161673"/>
                    </a:cubicBezTo>
                    <a:lnTo>
                      <a:pt x="-168" y="601626"/>
                    </a:lnTo>
                    <a:cubicBezTo>
                      <a:pt x="-445" y="627220"/>
                      <a:pt x="8193" y="652092"/>
                      <a:pt x="24309" y="671980"/>
                    </a:cubicBezTo>
                    <a:cubicBezTo>
                      <a:pt x="42140" y="693306"/>
                      <a:pt x="54269" y="693306"/>
                      <a:pt x="59418" y="693306"/>
                    </a:cubicBezTo>
                    <a:cubicBezTo>
                      <a:pt x="64071" y="693251"/>
                      <a:pt x="68722" y="692532"/>
                      <a:pt x="73208" y="691258"/>
                    </a:cubicBezTo>
                    <a:cubicBezTo>
                      <a:pt x="84450" y="688100"/>
                      <a:pt x="94805" y="682449"/>
                      <a:pt x="103500" y="674639"/>
                    </a:cubicBezTo>
                    <a:cubicBezTo>
                      <a:pt x="217967" y="573209"/>
                      <a:pt x="392964" y="583789"/>
                      <a:pt x="494361" y="698348"/>
                    </a:cubicBezTo>
                    <a:cubicBezTo>
                      <a:pt x="538553" y="748259"/>
                      <a:pt x="563308" y="812407"/>
                      <a:pt x="563973" y="879104"/>
                    </a:cubicBezTo>
                    <a:lnTo>
                      <a:pt x="563973" y="883592"/>
                    </a:lnTo>
                    <a:cubicBezTo>
                      <a:pt x="562311" y="1036539"/>
                      <a:pt x="437045" y="1159241"/>
                      <a:pt x="284089" y="1157579"/>
                    </a:cubicBezTo>
                    <a:cubicBezTo>
                      <a:pt x="217469" y="1156858"/>
                      <a:pt x="153396" y="1132152"/>
                      <a:pt x="103500" y="1087946"/>
                    </a:cubicBezTo>
                    <a:cubicBezTo>
                      <a:pt x="94750" y="1080191"/>
                      <a:pt x="84394" y="1074485"/>
                      <a:pt x="73153" y="1071327"/>
                    </a:cubicBezTo>
                    <a:cubicBezTo>
                      <a:pt x="68667" y="1070053"/>
                      <a:pt x="64071" y="1069389"/>
                      <a:pt x="59418" y="1069334"/>
                    </a:cubicBezTo>
                    <a:cubicBezTo>
                      <a:pt x="54269" y="1069334"/>
                      <a:pt x="42140" y="1069334"/>
                      <a:pt x="24253" y="1090827"/>
                    </a:cubicBezTo>
                    <a:cubicBezTo>
                      <a:pt x="8193" y="1110659"/>
                      <a:pt x="-445" y="1135532"/>
                      <a:pt x="-168" y="1161068"/>
                    </a:cubicBezTo>
                    <a:lnTo>
                      <a:pt x="-168" y="1598695"/>
                    </a:lnTo>
                    <a:cubicBezTo>
                      <a:pt x="-999" y="1687439"/>
                      <a:pt x="70162" y="1760008"/>
                      <a:pt x="158879" y="1760894"/>
                    </a:cubicBezTo>
                    <a:cubicBezTo>
                      <a:pt x="159211" y="1760894"/>
                      <a:pt x="159599" y="1760894"/>
                      <a:pt x="159931" y="1760894"/>
                    </a:cubicBezTo>
                    <a:lnTo>
                      <a:pt x="3028537" y="1760894"/>
                    </a:lnTo>
                    <a:cubicBezTo>
                      <a:pt x="3095213" y="1733695"/>
                      <a:pt x="3138795" y="1668827"/>
                      <a:pt x="3138795" y="1596813"/>
                    </a:cubicBezTo>
                    <a:lnTo>
                      <a:pt x="3138795" y="1161290"/>
                    </a:lnTo>
                    <a:cubicBezTo>
                      <a:pt x="3138463" y="1116863"/>
                      <a:pt x="3153692" y="1073764"/>
                      <a:pt x="3181825" y="1039419"/>
                    </a:cubicBezTo>
                    <a:cubicBezTo>
                      <a:pt x="3212505" y="1002637"/>
                      <a:pt x="3255035" y="978484"/>
                      <a:pt x="3313071" y="993773"/>
                    </a:cubicBezTo>
                    <a:cubicBezTo>
                      <a:pt x="3336386" y="1000089"/>
                      <a:pt x="3357928" y="1011721"/>
                      <a:pt x="3375981" y="1027787"/>
                    </a:cubicBezTo>
                    <a:cubicBezTo>
                      <a:pt x="3457499" y="1099635"/>
                      <a:pt x="3581768" y="1091768"/>
                      <a:pt x="3653594" y="1010226"/>
                    </a:cubicBezTo>
                    <a:cubicBezTo>
                      <a:pt x="3684661" y="974939"/>
                      <a:pt x="3702105" y="929735"/>
                      <a:pt x="3702714" y="882704"/>
                    </a:cubicBezTo>
                    <a:lnTo>
                      <a:pt x="3702714" y="880156"/>
                    </a:lnTo>
                    <a:cubicBezTo>
                      <a:pt x="3701275" y="772467"/>
                      <a:pt x="3613666" y="685884"/>
                      <a:pt x="3506011" y="685829"/>
                    </a:cubicBezTo>
                    <a:close/>
                  </a:path>
                </a:pathLst>
              </a:custGeom>
              <a:solidFill>
                <a:srgbClr val="228BB9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C88A404-CA8B-6349-B811-C47A4778EB96}"/>
                  </a:ext>
                </a:extLst>
              </p:cNvPr>
              <p:cNvSpPr/>
              <p:nvPr/>
            </p:nvSpPr>
            <p:spPr>
              <a:xfrm>
                <a:off x="12385501" y="5840458"/>
                <a:ext cx="3673045" cy="3674193"/>
              </a:xfrm>
              <a:custGeom>
                <a:avLst/>
                <a:gdLst>
                  <a:gd name="connsiteX0" fmla="*/ 2224111 w 2224111"/>
                  <a:gd name="connsiteY0" fmla="*/ 1112403 h 2224806"/>
                  <a:gd name="connsiteX1" fmla="*/ 1112055 w 2224111"/>
                  <a:gd name="connsiteY1" fmla="*/ 2224807 h 2224806"/>
                  <a:gd name="connsiteX2" fmla="*/ -1 w 2224111"/>
                  <a:gd name="connsiteY2" fmla="*/ 1112403 h 2224806"/>
                  <a:gd name="connsiteX3" fmla="*/ 1112055 w 2224111"/>
                  <a:gd name="connsiteY3" fmla="*/ 0 h 2224806"/>
                  <a:gd name="connsiteX4" fmla="*/ 2224111 w 2224111"/>
                  <a:gd name="connsiteY4" fmla="*/ 1112403 h 222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111" h="2224806">
                    <a:moveTo>
                      <a:pt x="2224111" y="1112403"/>
                    </a:moveTo>
                    <a:cubicBezTo>
                      <a:pt x="2224111" y="1726766"/>
                      <a:pt x="1726227" y="2224807"/>
                      <a:pt x="1112055" y="2224807"/>
                    </a:cubicBezTo>
                    <a:cubicBezTo>
                      <a:pt x="497884" y="2224807"/>
                      <a:pt x="-1" y="1726766"/>
                      <a:pt x="-1" y="1112403"/>
                    </a:cubicBezTo>
                    <a:cubicBezTo>
                      <a:pt x="-1" y="498040"/>
                      <a:pt x="497883" y="0"/>
                      <a:pt x="1112055" y="0"/>
                    </a:cubicBezTo>
                    <a:cubicBezTo>
                      <a:pt x="1726226" y="0"/>
                      <a:pt x="2224111" y="498040"/>
                      <a:pt x="2224111" y="1112403"/>
                    </a:cubicBezTo>
                    <a:close/>
                  </a:path>
                </a:pathLst>
              </a:custGeom>
              <a:solidFill>
                <a:srgbClr val="228BB9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2B3367A-F706-2545-B90E-61D7713D5FA0}"/>
                  </a:ext>
                </a:extLst>
              </p:cNvPr>
              <p:cNvSpPr/>
              <p:nvPr/>
            </p:nvSpPr>
            <p:spPr>
              <a:xfrm>
                <a:off x="12767785" y="6222678"/>
                <a:ext cx="2908292" cy="2909206"/>
              </a:xfrm>
              <a:custGeom>
                <a:avLst/>
                <a:gdLst>
                  <a:gd name="connsiteX0" fmla="*/ 880397 w 1761036"/>
                  <a:gd name="connsiteY0" fmla="*/ 1761061 h 1761589"/>
                  <a:gd name="connsiteX1" fmla="*/ -175 w 1761036"/>
                  <a:gd name="connsiteY1" fmla="*/ 880323 h 1761589"/>
                  <a:gd name="connsiteX2" fmla="*/ 880287 w 1761036"/>
                  <a:gd name="connsiteY2" fmla="*/ -526 h 1761589"/>
                  <a:gd name="connsiteX3" fmla="*/ 1760861 w 1761036"/>
                  <a:gd name="connsiteY3" fmla="*/ 880212 h 1761589"/>
                  <a:gd name="connsiteX4" fmla="*/ 1502907 w 1761036"/>
                  <a:gd name="connsiteY4" fmla="*/ 1503139 h 1761589"/>
                  <a:gd name="connsiteX5" fmla="*/ 880397 w 1761036"/>
                  <a:gd name="connsiteY5" fmla="*/ 1761061 h 17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1036" h="1761589">
                    <a:moveTo>
                      <a:pt x="880397" y="1761061"/>
                    </a:moveTo>
                    <a:cubicBezTo>
                      <a:pt x="394119" y="1761116"/>
                      <a:pt x="-121" y="1366754"/>
                      <a:pt x="-175" y="880323"/>
                    </a:cubicBezTo>
                    <a:cubicBezTo>
                      <a:pt x="-231" y="393892"/>
                      <a:pt x="394008" y="-470"/>
                      <a:pt x="880287" y="-526"/>
                    </a:cubicBezTo>
                    <a:cubicBezTo>
                      <a:pt x="1366566" y="-581"/>
                      <a:pt x="1760805" y="393782"/>
                      <a:pt x="1760861" y="880212"/>
                    </a:cubicBezTo>
                    <a:cubicBezTo>
                      <a:pt x="1760861" y="1113872"/>
                      <a:pt x="1668102" y="1337948"/>
                      <a:pt x="1502907" y="1503139"/>
                    </a:cubicBezTo>
                    <a:cubicBezTo>
                      <a:pt x="1338156" y="1668827"/>
                      <a:pt x="1113984" y="1761671"/>
                      <a:pt x="880397" y="1761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D71F10-1E95-E941-BC0A-3E364075809A}"/>
                  </a:ext>
                </a:extLst>
              </p:cNvPr>
              <p:cNvSpPr/>
              <p:nvPr/>
            </p:nvSpPr>
            <p:spPr>
              <a:xfrm>
                <a:off x="2602993" y="7121250"/>
                <a:ext cx="1715119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BC5E0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01FAFB-3323-7B4D-A261-B122290EBA84}"/>
                  </a:ext>
                </a:extLst>
              </p:cNvPr>
              <p:cNvSpPr/>
              <p:nvPr/>
            </p:nvSpPr>
            <p:spPr>
              <a:xfrm>
                <a:off x="7995786" y="6929229"/>
                <a:ext cx="1715119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99C0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06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586005-39B6-DB48-BA3F-D5ABB0F0D383}"/>
                  </a:ext>
                </a:extLst>
              </p:cNvPr>
              <p:cNvSpPr/>
              <p:nvPr/>
            </p:nvSpPr>
            <p:spPr>
              <a:xfrm>
                <a:off x="13316251" y="7121250"/>
                <a:ext cx="1715119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8BB9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07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D278DB-4A3B-A44E-A342-963B772548ED}"/>
                  </a:ext>
                </a:extLst>
              </p:cNvPr>
              <p:cNvSpPr/>
              <p:nvPr/>
            </p:nvSpPr>
            <p:spPr>
              <a:xfrm>
                <a:off x="7207276" y="9900208"/>
                <a:ext cx="3069848" cy="196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Updating the data on dashboard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B158E7-C357-9047-951A-E6720252B522}"/>
                  </a:ext>
                </a:extLst>
              </p:cNvPr>
              <p:cNvSpPr/>
              <p:nvPr/>
            </p:nvSpPr>
            <p:spPr>
              <a:xfrm>
                <a:off x="12066501" y="9900210"/>
                <a:ext cx="4332152" cy="196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Annual update of the self-assessment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DD550F6-77C3-374F-A93B-3D919754186E}"/>
                  </a:ext>
                </a:extLst>
              </p:cNvPr>
              <p:cNvSpPr/>
              <p:nvPr/>
            </p:nvSpPr>
            <p:spPr>
              <a:xfrm>
                <a:off x="1660212" y="9790384"/>
                <a:ext cx="3901312" cy="196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5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3E48"/>
                    </a:solidFill>
                    <a:effectLst/>
                    <a:uLnTx/>
                    <a:uFillTx/>
                    <a:latin typeface="Poppins SemiBold" pitchFamily="2" charset="77"/>
                    <a:ea typeface="Roboto Medium" panose="02000000000000000000" pitchFamily="2" charset="0"/>
                    <a:cs typeface="Montserrat" charset="0"/>
                  </a:rPr>
                  <a:t>Public display of the scores and grades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63E48"/>
                  </a:solidFill>
                  <a:effectLst/>
                  <a:uLnTx/>
                  <a:uFillTx/>
                  <a:latin typeface="Poppins SemiBold" pitchFamily="2" charset="77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43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9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PROCESS TO BE ADOPTED FOR SELF-ASSESSMENT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86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0561"/>
            <a:ext cx="7920878" cy="600067"/>
          </a:xfr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SCORING MATRIX _Example 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15036" r="23566" b="9737"/>
          <a:stretch/>
        </p:blipFill>
        <p:spPr>
          <a:xfrm>
            <a:off x="251520" y="711732"/>
            <a:ext cx="8604239" cy="4594040"/>
          </a:xfrm>
        </p:spPr>
      </p:pic>
      <p:sp>
        <p:nvSpPr>
          <p:cNvPr id="5" name="Rectangle 4"/>
          <p:cNvSpPr/>
          <p:nvPr/>
        </p:nvSpPr>
        <p:spPr>
          <a:xfrm>
            <a:off x="251520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60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0561"/>
            <a:ext cx="7920878" cy="600067"/>
          </a:xfr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AN EXAMPLE FOR ILLUSTRATION 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82868"/>
              </p:ext>
            </p:extLst>
          </p:nvPr>
        </p:nvGraphicFramePr>
        <p:xfrm>
          <a:off x="234008" y="1057300"/>
          <a:ext cx="85811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Sector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Sector Score </a:t>
                      </a:r>
                    </a:p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(For example)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Weightage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Score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 supply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8E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  <a:endParaRPr lang="en-IN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Sanitation </a:t>
                      </a:r>
                      <a:endParaRPr lang="en-IN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8E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8.625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Solid waste management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8E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  <a:endParaRPr lang="en-IN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Liquid waste management </a:t>
                      </a:r>
                      <a:endParaRPr lang="en-IN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8E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4.375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Faecal</a:t>
                      </a:r>
                      <a:r>
                        <a:rPr lang="en-US" sz="1400" dirty="0"/>
                        <a:t> sludge</a:t>
                      </a:r>
                      <a:r>
                        <a:rPr lang="en-US" sz="1400" baseline="0" dirty="0"/>
                        <a:t> management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8E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of the column-</a:t>
                      </a: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of the column- 70</a:t>
                      </a: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408163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dk1"/>
                </a:solidFill>
              </a:rPr>
              <a:t>The final score of the GP is 70,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sectoral score for water supply = 81,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sanitation = 69,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solid waste management = 76,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liquid waste management = 35 and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faecal sludge management = 56 </a:t>
            </a:r>
            <a:endParaRPr lang="en-IN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9188"/>
            <a:ext cx="7920878" cy="600067"/>
          </a:xfr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IMAGINARY EXAMPLE FOR SECTORAL  AND FINAL GRADES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9823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72188"/>
              </p:ext>
            </p:extLst>
          </p:nvPr>
        </p:nvGraphicFramePr>
        <p:xfrm>
          <a:off x="251520" y="3100989"/>
          <a:ext cx="856895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6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Sector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Score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5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 supply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Front runner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  <a:endParaRPr lang="en-IN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Sanitation </a:t>
                      </a:r>
                      <a:endParaRPr lang="en-IN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Performer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Solid waste management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Front runner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  <a:endParaRPr lang="en-IN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Liquid waste management </a:t>
                      </a:r>
                      <a:endParaRPr lang="en-IN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Beginner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Faecal</a:t>
                      </a:r>
                      <a:r>
                        <a:rPr lang="en-US" sz="1400" dirty="0"/>
                        <a:t> sludge</a:t>
                      </a:r>
                      <a:r>
                        <a:rPr lang="en-US" sz="1400" baseline="0" dirty="0"/>
                        <a:t> management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91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Aspirant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8E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FINAL SCORE of our Example GP</a:t>
                      </a:r>
                      <a:endParaRPr lang="en-IN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91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Performer</a:t>
                      </a: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7664" y="76926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Score Range</a:t>
                      </a:r>
                      <a:r>
                        <a:rPr lang="en-US" baseline="0" dirty="0"/>
                        <a:t> </a:t>
                      </a:r>
                      <a:endParaRPr lang="en-IN" dirty="0"/>
                    </a:p>
                  </a:txBody>
                  <a:tcPr>
                    <a:solidFill>
                      <a:srgbClr val="0555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Grades</a:t>
                      </a:r>
                      <a:endParaRPr lang="en-IN" dirty="0"/>
                    </a:p>
                  </a:txBody>
                  <a:tcPr>
                    <a:solidFill>
                      <a:srgbClr val="05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90-100</a:t>
                      </a:r>
                      <a:endParaRPr lang="en-IN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A+</a:t>
                      </a:r>
                      <a:r>
                        <a:rPr lang="en-US" sz="1600" baseline="0" dirty="0"/>
                        <a:t> Achiever</a:t>
                      </a:r>
                      <a:endParaRPr lang="en-IN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75- below</a:t>
                      </a:r>
                      <a:r>
                        <a:rPr lang="en-US" sz="1600" baseline="0" dirty="0"/>
                        <a:t> 90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Front runner 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60- below 75</a:t>
                      </a:r>
                      <a:endParaRPr lang="en-IN" sz="1600" dirty="0"/>
                    </a:p>
                  </a:txBody>
                  <a:tcPr>
                    <a:solidFill>
                      <a:srgbClr val="FCDD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 Performer</a:t>
                      </a:r>
                      <a:r>
                        <a:rPr lang="en-US" sz="1600" baseline="0" dirty="0"/>
                        <a:t> </a:t>
                      </a:r>
                      <a:endParaRPr lang="en-IN" sz="1600" dirty="0"/>
                    </a:p>
                  </a:txBody>
                  <a:tcPr>
                    <a:solidFill>
                      <a:srgbClr val="FCD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40- below 60</a:t>
                      </a:r>
                      <a:endParaRPr lang="en-IN" sz="1600" dirty="0"/>
                    </a:p>
                  </a:txBody>
                  <a:tcPr>
                    <a:solidFill>
                      <a:srgbClr val="F68E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0" dirty="0"/>
                        <a:t> Aspirant </a:t>
                      </a:r>
                      <a:endParaRPr lang="en-IN" sz="1600" dirty="0"/>
                    </a:p>
                  </a:txBody>
                  <a:tcPr>
                    <a:solidFill>
                      <a:srgbClr val="F68E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Below 40</a:t>
                      </a:r>
                      <a:endParaRPr lang="en-IN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  <a:r>
                        <a:rPr lang="en-US" sz="1600" baseline="0" dirty="0"/>
                        <a:t> Beginner</a:t>
                      </a:r>
                      <a:endParaRPr lang="en-IN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5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2" y="913284"/>
            <a:ext cx="7560840" cy="3456384"/>
          </a:xfrm>
          <a:solidFill>
            <a:srgbClr val="055D85"/>
          </a:solidFill>
        </p:spPr>
        <p:txBody>
          <a:bodyPr>
            <a:normAutofit/>
          </a:bodyPr>
          <a:lstStyle/>
          <a:p>
            <a:pPr algn="l"/>
            <a:r>
              <a:rPr lang="en-IN" dirty="0">
                <a:solidFill>
                  <a:schemeClr val="bg1"/>
                </a:solidFill>
              </a:rPr>
              <a:t>MODEL CONTRACTS FOR WASH SERVICE DELIVERY: PROFESSIONALIZATION OF O&amp;M SERVICES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656" y="913284"/>
            <a:ext cx="504056" cy="345638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32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561356"/>
            <a:ext cx="5688634" cy="34563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</a:rPr>
              <a:t>For achieving the WASH service benchmarks, </a:t>
            </a:r>
            <a:r>
              <a:rPr lang="en-IN" sz="2400" b="1" dirty="0">
                <a:solidFill>
                  <a:srgbClr val="7030A0"/>
                </a:solidFill>
              </a:rPr>
              <a:t>effective management of WASH services is essential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</a:pPr>
            <a:endParaRPr lang="en-IN" sz="2400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The GP may undertake management </a:t>
            </a:r>
            <a:r>
              <a:rPr lang="en-IN" sz="2400" dirty="0">
                <a:solidFill>
                  <a:prstClr val="black"/>
                </a:solidFill>
              </a:rPr>
              <a:t>of WASH services </a:t>
            </a:r>
            <a:r>
              <a:rPr lang="en-IN" sz="2400" b="1" dirty="0">
                <a:solidFill>
                  <a:srgbClr val="055579"/>
                </a:solidFill>
              </a:rPr>
              <a:t>on its own </a:t>
            </a:r>
            <a:r>
              <a:rPr lang="en-IN" sz="2400" dirty="0">
                <a:solidFill>
                  <a:prstClr val="black"/>
                </a:solidFill>
              </a:rPr>
              <a:t>(by appointing professional HR if required) or </a:t>
            </a:r>
            <a:r>
              <a:rPr lang="en-IN" sz="2400" b="1" dirty="0">
                <a:solidFill>
                  <a:srgbClr val="055579"/>
                </a:solidFill>
              </a:rPr>
              <a:t>hire a service provider</a:t>
            </a:r>
            <a:r>
              <a:rPr lang="en-IN" sz="2400" b="1" dirty="0">
                <a:solidFill>
                  <a:prstClr val="black"/>
                </a:solidFill>
              </a:rPr>
              <a:t> </a:t>
            </a:r>
            <a:r>
              <a:rPr lang="en-IN" sz="2400" dirty="0">
                <a:solidFill>
                  <a:prstClr val="black"/>
                </a:solidFill>
              </a:rPr>
              <a:t>to ensure specialized management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40800" y="1897817"/>
            <a:ext cx="2367467" cy="847726"/>
            <a:chOff x="107504" y="783385"/>
            <a:chExt cx="2367467" cy="847725"/>
          </a:xfrm>
        </p:grpSpPr>
        <p:grpSp>
          <p:nvGrpSpPr>
            <p:cNvPr id="70" name="Group 69"/>
            <p:cNvGrpSpPr/>
            <p:nvPr/>
          </p:nvGrpSpPr>
          <p:grpSpPr>
            <a:xfrm rot="10800000">
              <a:off x="250274" y="939080"/>
              <a:ext cx="2224697" cy="554184"/>
              <a:chOff x="4506905" y="2410689"/>
              <a:chExt cx="2966262" cy="738910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4506905" y="2752438"/>
                <a:ext cx="2956077" cy="397161"/>
              </a:xfrm>
              <a:custGeom>
                <a:avLst/>
                <a:gdLst>
                  <a:gd name="connsiteX0" fmla="*/ 341745 w 5126182"/>
                  <a:gd name="connsiteY0" fmla="*/ 0 h 397164"/>
                  <a:gd name="connsiteX1" fmla="*/ 5098472 w 5126182"/>
                  <a:gd name="connsiteY1" fmla="*/ 0 h 397164"/>
                  <a:gd name="connsiteX2" fmla="*/ 5126182 w 5126182"/>
                  <a:gd name="connsiteY2" fmla="*/ 27710 h 397164"/>
                  <a:gd name="connsiteX3" fmla="*/ 4756728 w 5126182"/>
                  <a:gd name="connsiteY3" fmla="*/ 397164 h 397164"/>
                  <a:gd name="connsiteX4" fmla="*/ 0 w 5126182"/>
                  <a:gd name="connsiteY4" fmla="*/ 397164 h 397164"/>
                  <a:gd name="connsiteX5" fmla="*/ 369455 w 5126182"/>
                  <a:gd name="connsiteY5" fmla="*/ 27710 h 397164"/>
                  <a:gd name="connsiteX6" fmla="*/ 341745 w 5126182"/>
                  <a:gd name="connsiteY6" fmla="*/ 0 h 39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6182" h="397164">
                    <a:moveTo>
                      <a:pt x="341745" y="0"/>
                    </a:moveTo>
                    <a:lnTo>
                      <a:pt x="5098472" y="0"/>
                    </a:lnTo>
                    <a:lnTo>
                      <a:pt x="5126182" y="27710"/>
                    </a:lnTo>
                    <a:lnTo>
                      <a:pt x="4756728" y="397164"/>
                    </a:lnTo>
                    <a:lnTo>
                      <a:pt x="0" y="397164"/>
                    </a:lnTo>
                    <a:lnTo>
                      <a:pt x="369455" y="27710"/>
                    </a:lnTo>
                    <a:lnTo>
                      <a:pt x="341745" y="0"/>
                    </a:lnTo>
                    <a:close/>
                  </a:path>
                </a:pathLst>
              </a:custGeom>
              <a:solidFill>
                <a:srgbClr val="05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85000" lnSpcReduction="1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4533071" y="2410689"/>
                <a:ext cx="2940096" cy="341742"/>
              </a:xfrm>
              <a:custGeom>
                <a:avLst/>
                <a:gdLst>
                  <a:gd name="connsiteX0" fmla="*/ 0 w 5098472"/>
                  <a:gd name="connsiteY0" fmla="*/ 0 h 341745"/>
                  <a:gd name="connsiteX1" fmla="*/ 4756728 w 5098472"/>
                  <a:gd name="connsiteY1" fmla="*/ 0 h 341745"/>
                  <a:gd name="connsiteX2" fmla="*/ 5098472 w 5098472"/>
                  <a:gd name="connsiteY2" fmla="*/ 341745 h 341745"/>
                  <a:gd name="connsiteX3" fmla="*/ 341745 w 5098472"/>
                  <a:gd name="connsiteY3" fmla="*/ 341745 h 341745"/>
                  <a:gd name="connsiteX4" fmla="*/ 0 w 5098472"/>
                  <a:gd name="connsiteY4" fmla="*/ 0 h 3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8472" h="341745">
                    <a:moveTo>
                      <a:pt x="0" y="0"/>
                    </a:moveTo>
                    <a:lnTo>
                      <a:pt x="4756728" y="0"/>
                    </a:lnTo>
                    <a:lnTo>
                      <a:pt x="5098472" y="341745"/>
                    </a:lnTo>
                    <a:lnTo>
                      <a:pt x="341745" y="3417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6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07504" y="783385"/>
              <a:ext cx="879872" cy="847725"/>
            </a:xfrm>
            <a:custGeom>
              <a:avLst/>
              <a:gdLst>
                <a:gd name="T0" fmla="*/ 696 w 709"/>
                <a:gd name="T1" fmla="*/ 321 h 675"/>
                <a:gd name="T2" fmla="*/ 656 w 709"/>
                <a:gd name="T3" fmla="*/ 198 h 675"/>
                <a:gd name="T4" fmla="*/ 419 w 709"/>
                <a:gd name="T5" fmla="*/ 26 h 675"/>
                <a:gd name="T6" fmla="*/ 290 w 709"/>
                <a:gd name="T7" fmla="*/ 26 h 675"/>
                <a:gd name="T8" fmla="*/ 54 w 709"/>
                <a:gd name="T9" fmla="*/ 198 h 675"/>
                <a:gd name="T10" fmla="*/ 14 w 709"/>
                <a:gd name="T11" fmla="*/ 321 h 675"/>
                <a:gd name="T12" fmla="*/ 104 w 709"/>
                <a:gd name="T13" fmla="*/ 598 h 675"/>
                <a:gd name="T14" fmla="*/ 209 w 709"/>
                <a:gd name="T15" fmla="*/ 675 h 675"/>
                <a:gd name="T16" fmla="*/ 501 w 709"/>
                <a:gd name="T17" fmla="*/ 675 h 675"/>
                <a:gd name="T18" fmla="*/ 606 w 709"/>
                <a:gd name="T19" fmla="*/ 598 h 675"/>
                <a:gd name="T20" fmla="*/ 696 w 709"/>
                <a:gd name="T21" fmla="*/ 32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9" h="675">
                  <a:moveTo>
                    <a:pt x="696" y="321"/>
                  </a:moveTo>
                  <a:cubicBezTo>
                    <a:pt x="709" y="279"/>
                    <a:pt x="691" y="223"/>
                    <a:pt x="656" y="198"/>
                  </a:cubicBezTo>
                  <a:cubicBezTo>
                    <a:pt x="419" y="26"/>
                    <a:pt x="419" y="26"/>
                    <a:pt x="419" y="26"/>
                  </a:cubicBezTo>
                  <a:cubicBezTo>
                    <a:pt x="384" y="0"/>
                    <a:pt x="326" y="0"/>
                    <a:pt x="290" y="26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18" y="223"/>
                    <a:pt x="0" y="279"/>
                    <a:pt x="14" y="321"/>
                  </a:cubicBezTo>
                  <a:cubicBezTo>
                    <a:pt x="104" y="598"/>
                    <a:pt x="104" y="598"/>
                    <a:pt x="104" y="598"/>
                  </a:cubicBezTo>
                  <a:cubicBezTo>
                    <a:pt x="118" y="640"/>
                    <a:pt x="165" y="675"/>
                    <a:pt x="209" y="675"/>
                  </a:cubicBezTo>
                  <a:cubicBezTo>
                    <a:pt x="501" y="675"/>
                    <a:pt x="501" y="675"/>
                    <a:pt x="501" y="675"/>
                  </a:cubicBezTo>
                  <a:cubicBezTo>
                    <a:pt x="545" y="675"/>
                    <a:pt x="592" y="640"/>
                    <a:pt x="606" y="598"/>
                  </a:cubicBezTo>
                  <a:lnTo>
                    <a:pt x="696" y="321"/>
                  </a:lnTo>
                  <a:close/>
                </a:path>
              </a:pathLst>
            </a:custGeom>
            <a:solidFill>
              <a:srgbClr val="FCDD20"/>
            </a:solidFill>
            <a:ln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/>
            </a:p>
          </p:txBody>
        </p:sp>
        <p:sp>
          <p:nvSpPr>
            <p:cNvPr id="72" name="Freeform 21"/>
            <p:cNvSpPr>
              <a:spLocks/>
            </p:cNvSpPr>
            <p:nvPr/>
          </p:nvSpPr>
          <p:spPr bwMode="auto">
            <a:xfrm>
              <a:off x="203101" y="884886"/>
              <a:ext cx="688677" cy="662583"/>
            </a:xfrm>
            <a:custGeom>
              <a:avLst/>
              <a:gdLst>
                <a:gd name="T0" fmla="*/ 54 w 709"/>
                <a:gd name="T1" fmla="*/ 197 h 674"/>
                <a:gd name="T2" fmla="*/ 14 w 709"/>
                <a:gd name="T3" fmla="*/ 321 h 674"/>
                <a:gd name="T4" fmla="*/ 104 w 709"/>
                <a:gd name="T5" fmla="*/ 598 h 674"/>
                <a:gd name="T6" fmla="*/ 209 w 709"/>
                <a:gd name="T7" fmla="*/ 674 h 674"/>
                <a:gd name="T8" fmla="*/ 501 w 709"/>
                <a:gd name="T9" fmla="*/ 674 h 674"/>
                <a:gd name="T10" fmla="*/ 605 w 709"/>
                <a:gd name="T11" fmla="*/ 598 h 674"/>
                <a:gd name="T12" fmla="*/ 696 w 709"/>
                <a:gd name="T13" fmla="*/ 321 h 674"/>
                <a:gd name="T14" fmla="*/ 656 w 709"/>
                <a:gd name="T15" fmla="*/ 197 h 674"/>
                <a:gd name="T16" fmla="*/ 419 w 709"/>
                <a:gd name="T17" fmla="*/ 26 h 674"/>
                <a:gd name="T18" fmla="*/ 290 w 709"/>
                <a:gd name="T19" fmla="*/ 26 h 674"/>
                <a:gd name="T20" fmla="*/ 54 w 709"/>
                <a:gd name="T21" fmla="*/ 1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9" h="674">
                  <a:moveTo>
                    <a:pt x="54" y="197"/>
                  </a:moveTo>
                  <a:cubicBezTo>
                    <a:pt x="18" y="223"/>
                    <a:pt x="0" y="279"/>
                    <a:pt x="14" y="321"/>
                  </a:cubicBezTo>
                  <a:cubicBezTo>
                    <a:pt x="104" y="598"/>
                    <a:pt x="104" y="598"/>
                    <a:pt x="104" y="598"/>
                  </a:cubicBezTo>
                  <a:cubicBezTo>
                    <a:pt x="118" y="640"/>
                    <a:pt x="165" y="674"/>
                    <a:pt x="209" y="674"/>
                  </a:cubicBezTo>
                  <a:cubicBezTo>
                    <a:pt x="501" y="674"/>
                    <a:pt x="501" y="674"/>
                    <a:pt x="501" y="674"/>
                  </a:cubicBezTo>
                  <a:cubicBezTo>
                    <a:pt x="545" y="674"/>
                    <a:pt x="592" y="640"/>
                    <a:pt x="605" y="598"/>
                  </a:cubicBezTo>
                  <a:cubicBezTo>
                    <a:pt x="696" y="321"/>
                    <a:pt x="696" y="321"/>
                    <a:pt x="696" y="321"/>
                  </a:cubicBezTo>
                  <a:cubicBezTo>
                    <a:pt x="709" y="279"/>
                    <a:pt x="691" y="223"/>
                    <a:pt x="656" y="197"/>
                  </a:cubicBezTo>
                  <a:cubicBezTo>
                    <a:pt x="419" y="26"/>
                    <a:pt x="419" y="26"/>
                    <a:pt x="419" y="26"/>
                  </a:cubicBezTo>
                  <a:cubicBezTo>
                    <a:pt x="384" y="0"/>
                    <a:pt x="326" y="0"/>
                    <a:pt x="290" y="26"/>
                  </a:cubicBezTo>
                  <a:lnTo>
                    <a:pt x="54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03" y="1049671"/>
              <a:ext cx="411516" cy="365792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539552" y="3577581"/>
            <a:ext cx="2367466" cy="847726"/>
            <a:chOff x="107504" y="783385"/>
            <a:chExt cx="2367466" cy="847725"/>
          </a:xfrm>
        </p:grpSpPr>
        <p:grpSp>
          <p:nvGrpSpPr>
            <p:cNvPr id="87" name="Group 86"/>
            <p:cNvGrpSpPr/>
            <p:nvPr/>
          </p:nvGrpSpPr>
          <p:grpSpPr>
            <a:xfrm rot="10800000">
              <a:off x="251520" y="939080"/>
              <a:ext cx="2223450" cy="554184"/>
              <a:chOff x="4506905" y="2410689"/>
              <a:chExt cx="2964599" cy="738910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4506905" y="2752438"/>
                <a:ext cx="2956077" cy="397161"/>
              </a:xfrm>
              <a:custGeom>
                <a:avLst/>
                <a:gdLst>
                  <a:gd name="connsiteX0" fmla="*/ 341745 w 5126182"/>
                  <a:gd name="connsiteY0" fmla="*/ 0 h 397164"/>
                  <a:gd name="connsiteX1" fmla="*/ 5098472 w 5126182"/>
                  <a:gd name="connsiteY1" fmla="*/ 0 h 397164"/>
                  <a:gd name="connsiteX2" fmla="*/ 5126182 w 5126182"/>
                  <a:gd name="connsiteY2" fmla="*/ 27710 h 397164"/>
                  <a:gd name="connsiteX3" fmla="*/ 4756728 w 5126182"/>
                  <a:gd name="connsiteY3" fmla="*/ 397164 h 397164"/>
                  <a:gd name="connsiteX4" fmla="*/ 0 w 5126182"/>
                  <a:gd name="connsiteY4" fmla="*/ 397164 h 397164"/>
                  <a:gd name="connsiteX5" fmla="*/ 369455 w 5126182"/>
                  <a:gd name="connsiteY5" fmla="*/ 27710 h 397164"/>
                  <a:gd name="connsiteX6" fmla="*/ 341745 w 5126182"/>
                  <a:gd name="connsiteY6" fmla="*/ 0 h 39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6182" h="397164">
                    <a:moveTo>
                      <a:pt x="341745" y="0"/>
                    </a:moveTo>
                    <a:lnTo>
                      <a:pt x="5098472" y="0"/>
                    </a:lnTo>
                    <a:lnTo>
                      <a:pt x="5126182" y="27710"/>
                    </a:lnTo>
                    <a:lnTo>
                      <a:pt x="4756728" y="397164"/>
                    </a:lnTo>
                    <a:lnTo>
                      <a:pt x="0" y="397164"/>
                    </a:lnTo>
                    <a:lnTo>
                      <a:pt x="369455" y="27710"/>
                    </a:lnTo>
                    <a:lnTo>
                      <a:pt x="341745" y="0"/>
                    </a:lnTo>
                    <a:close/>
                  </a:path>
                </a:pathLst>
              </a:custGeom>
              <a:solidFill>
                <a:srgbClr val="05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85000" lnSpcReduction="1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4531408" y="2410689"/>
                <a:ext cx="2940096" cy="341742"/>
              </a:xfrm>
              <a:custGeom>
                <a:avLst/>
                <a:gdLst>
                  <a:gd name="connsiteX0" fmla="*/ 0 w 5098472"/>
                  <a:gd name="connsiteY0" fmla="*/ 0 h 341745"/>
                  <a:gd name="connsiteX1" fmla="*/ 4756728 w 5098472"/>
                  <a:gd name="connsiteY1" fmla="*/ 0 h 341745"/>
                  <a:gd name="connsiteX2" fmla="*/ 5098472 w 5098472"/>
                  <a:gd name="connsiteY2" fmla="*/ 341745 h 341745"/>
                  <a:gd name="connsiteX3" fmla="*/ 341745 w 5098472"/>
                  <a:gd name="connsiteY3" fmla="*/ 341745 h 341745"/>
                  <a:gd name="connsiteX4" fmla="*/ 0 w 5098472"/>
                  <a:gd name="connsiteY4" fmla="*/ 0 h 3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8472" h="341745">
                    <a:moveTo>
                      <a:pt x="0" y="0"/>
                    </a:moveTo>
                    <a:lnTo>
                      <a:pt x="4756728" y="0"/>
                    </a:lnTo>
                    <a:lnTo>
                      <a:pt x="5098472" y="341745"/>
                    </a:lnTo>
                    <a:lnTo>
                      <a:pt x="341745" y="3417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6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107504" y="783385"/>
              <a:ext cx="879872" cy="847725"/>
            </a:xfrm>
            <a:custGeom>
              <a:avLst/>
              <a:gdLst>
                <a:gd name="T0" fmla="*/ 696 w 709"/>
                <a:gd name="T1" fmla="*/ 321 h 675"/>
                <a:gd name="T2" fmla="*/ 656 w 709"/>
                <a:gd name="T3" fmla="*/ 198 h 675"/>
                <a:gd name="T4" fmla="*/ 419 w 709"/>
                <a:gd name="T5" fmla="*/ 26 h 675"/>
                <a:gd name="T6" fmla="*/ 290 w 709"/>
                <a:gd name="T7" fmla="*/ 26 h 675"/>
                <a:gd name="T8" fmla="*/ 54 w 709"/>
                <a:gd name="T9" fmla="*/ 198 h 675"/>
                <a:gd name="T10" fmla="*/ 14 w 709"/>
                <a:gd name="T11" fmla="*/ 321 h 675"/>
                <a:gd name="T12" fmla="*/ 104 w 709"/>
                <a:gd name="T13" fmla="*/ 598 h 675"/>
                <a:gd name="T14" fmla="*/ 209 w 709"/>
                <a:gd name="T15" fmla="*/ 675 h 675"/>
                <a:gd name="T16" fmla="*/ 501 w 709"/>
                <a:gd name="T17" fmla="*/ 675 h 675"/>
                <a:gd name="T18" fmla="*/ 606 w 709"/>
                <a:gd name="T19" fmla="*/ 598 h 675"/>
                <a:gd name="T20" fmla="*/ 696 w 709"/>
                <a:gd name="T21" fmla="*/ 32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9" h="675">
                  <a:moveTo>
                    <a:pt x="696" y="321"/>
                  </a:moveTo>
                  <a:cubicBezTo>
                    <a:pt x="709" y="279"/>
                    <a:pt x="691" y="223"/>
                    <a:pt x="656" y="198"/>
                  </a:cubicBezTo>
                  <a:cubicBezTo>
                    <a:pt x="419" y="26"/>
                    <a:pt x="419" y="26"/>
                    <a:pt x="419" y="26"/>
                  </a:cubicBezTo>
                  <a:cubicBezTo>
                    <a:pt x="384" y="0"/>
                    <a:pt x="326" y="0"/>
                    <a:pt x="290" y="26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18" y="223"/>
                    <a:pt x="0" y="279"/>
                    <a:pt x="14" y="321"/>
                  </a:cubicBezTo>
                  <a:cubicBezTo>
                    <a:pt x="104" y="598"/>
                    <a:pt x="104" y="598"/>
                    <a:pt x="104" y="598"/>
                  </a:cubicBezTo>
                  <a:cubicBezTo>
                    <a:pt x="118" y="640"/>
                    <a:pt x="165" y="675"/>
                    <a:pt x="209" y="675"/>
                  </a:cubicBezTo>
                  <a:cubicBezTo>
                    <a:pt x="501" y="675"/>
                    <a:pt x="501" y="675"/>
                    <a:pt x="501" y="675"/>
                  </a:cubicBezTo>
                  <a:cubicBezTo>
                    <a:pt x="545" y="675"/>
                    <a:pt x="592" y="640"/>
                    <a:pt x="606" y="598"/>
                  </a:cubicBezTo>
                  <a:lnTo>
                    <a:pt x="696" y="321"/>
                  </a:lnTo>
                  <a:close/>
                </a:path>
              </a:pathLst>
            </a:custGeom>
            <a:solidFill>
              <a:srgbClr val="FCDD20"/>
            </a:solidFill>
            <a:ln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/>
            </a:p>
          </p:txBody>
        </p:sp>
        <p:sp>
          <p:nvSpPr>
            <p:cNvPr id="89" name="Freeform 21"/>
            <p:cNvSpPr>
              <a:spLocks/>
            </p:cNvSpPr>
            <p:nvPr/>
          </p:nvSpPr>
          <p:spPr bwMode="auto">
            <a:xfrm>
              <a:off x="203101" y="884886"/>
              <a:ext cx="688677" cy="662583"/>
            </a:xfrm>
            <a:custGeom>
              <a:avLst/>
              <a:gdLst>
                <a:gd name="T0" fmla="*/ 54 w 709"/>
                <a:gd name="T1" fmla="*/ 197 h 674"/>
                <a:gd name="T2" fmla="*/ 14 w 709"/>
                <a:gd name="T3" fmla="*/ 321 h 674"/>
                <a:gd name="T4" fmla="*/ 104 w 709"/>
                <a:gd name="T5" fmla="*/ 598 h 674"/>
                <a:gd name="T6" fmla="*/ 209 w 709"/>
                <a:gd name="T7" fmla="*/ 674 h 674"/>
                <a:gd name="T8" fmla="*/ 501 w 709"/>
                <a:gd name="T9" fmla="*/ 674 h 674"/>
                <a:gd name="T10" fmla="*/ 605 w 709"/>
                <a:gd name="T11" fmla="*/ 598 h 674"/>
                <a:gd name="T12" fmla="*/ 696 w 709"/>
                <a:gd name="T13" fmla="*/ 321 h 674"/>
                <a:gd name="T14" fmla="*/ 656 w 709"/>
                <a:gd name="T15" fmla="*/ 197 h 674"/>
                <a:gd name="T16" fmla="*/ 419 w 709"/>
                <a:gd name="T17" fmla="*/ 26 h 674"/>
                <a:gd name="T18" fmla="*/ 290 w 709"/>
                <a:gd name="T19" fmla="*/ 26 h 674"/>
                <a:gd name="T20" fmla="*/ 54 w 709"/>
                <a:gd name="T21" fmla="*/ 1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9" h="674">
                  <a:moveTo>
                    <a:pt x="54" y="197"/>
                  </a:moveTo>
                  <a:cubicBezTo>
                    <a:pt x="18" y="223"/>
                    <a:pt x="0" y="279"/>
                    <a:pt x="14" y="321"/>
                  </a:cubicBezTo>
                  <a:cubicBezTo>
                    <a:pt x="104" y="598"/>
                    <a:pt x="104" y="598"/>
                    <a:pt x="104" y="598"/>
                  </a:cubicBezTo>
                  <a:cubicBezTo>
                    <a:pt x="118" y="640"/>
                    <a:pt x="165" y="674"/>
                    <a:pt x="209" y="674"/>
                  </a:cubicBezTo>
                  <a:cubicBezTo>
                    <a:pt x="501" y="674"/>
                    <a:pt x="501" y="674"/>
                    <a:pt x="501" y="674"/>
                  </a:cubicBezTo>
                  <a:cubicBezTo>
                    <a:pt x="545" y="674"/>
                    <a:pt x="592" y="640"/>
                    <a:pt x="605" y="598"/>
                  </a:cubicBezTo>
                  <a:cubicBezTo>
                    <a:pt x="696" y="321"/>
                    <a:pt x="696" y="321"/>
                    <a:pt x="696" y="321"/>
                  </a:cubicBezTo>
                  <a:cubicBezTo>
                    <a:pt x="709" y="279"/>
                    <a:pt x="691" y="223"/>
                    <a:pt x="656" y="197"/>
                  </a:cubicBezTo>
                  <a:cubicBezTo>
                    <a:pt x="419" y="26"/>
                    <a:pt x="419" y="26"/>
                    <a:pt x="419" y="26"/>
                  </a:cubicBezTo>
                  <a:cubicBezTo>
                    <a:pt x="384" y="0"/>
                    <a:pt x="326" y="0"/>
                    <a:pt x="290" y="26"/>
                  </a:cubicBezTo>
                  <a:lnTo>
                    <a:pt x="54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" y="3882210"/>
            <a:ext cx="411516" cy="34750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27584" y="124405"/>
            <a:ext cx="8136904" cy="1076911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200" dirty="0">
                <a:solidFill>
                  <a:schemeClr val="bg1"/>
                </a:solidFill>
              </a:rPr>
              <a:t>Model contracts for WASH service delivery: Professionalization of O&amp;M services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7045" y="124405"/>
            <a:ext cx="504056" cy="1076911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81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461DBE-D920-48F1-9DDE-052349E034CF}"/>
              </a:ext>
            </a:extLst>
          </p:cNvPr>
          <p:cNvSpPr txBox="1"/>
          <p:nvPr/>
        </p:nvSpPr>
        <p:spPr>
          <a:xfrm>
            <a:off x="4455407" y="1993415"/>
            <a:ext cx="4130328" cy="79331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/>
            <a:r>
              <a:rPr lang="en-IN" b="1" kern="0" dirty="0">
                <a:solidFill>
                  <a:srgbClr val="055579"/>
                </a:solidFill>
              </a:rPr>
              <a:t>Local skill development and livelihood options </a:t>
            </a:r>
          </a:p>
        </p:txBody>
      </p:sp>
      <p:sp>
        <p:nvSpPr>
          <p:cNvPr id="9" name="Oval 115">
            <a:extLst>
              <a:ext uri="{FF2B5EF4-FFF2-40B4-BE49-F238E27FC236}">
                <a16:creationId xmlns:a16="http://schemas.microsoft.com/office/drawing/2014/main" id="{E3D4BF0B-29B4-4DA0-8BC5-55229C1E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828" y="2096929"/>
            <a:ext cx="584013" cy="586277"/>
          </a:xfrm>
          <a:prstGeom prst="ellipse">
            <a:avLst/>
          </a:prstGeom>
          <a:solidFill>
            <a:srgbClr val="FCDD20"/>
          </a:solidFill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55579"/>
                </a:solidFill>
              </a:rPr>
              <a:t>2</a:t>
            </a:r>
            <a:endParaRPr lang="id-ID" sz="3200" b="1" kern="0" dirty="0">
              <a:solidFill>
                <a:srgbClr val="05557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3580A-4153-40FC-9A55-6408D20DD18E}"/>
              </a:ext>
            </a:extLst>
          </p:cNvPr>
          <p:cNvSpPr txBox="1"/>
          <p:nvPr/>
        </p:nvSpPr>
        <p:spPr>
          <a:xfrm>
            <a:off x="4455407" y="2713485"/>
            <a:ext cx="4130328" cy="101117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/>
            <a:r>
              <a:rPr lang="en-IN" b="1" kern="0" dirty="0">
                <a:solidFill>
                  <a:srgbClr val="055579"/>
                </a:solidFill>
              </a:rPr>
              <a:t>Achieving economies of scale</a:t>
            </a:r>
          </a:p>
        </p:txBody>
      </p:sp>
      <p:sp>
        <p:nvSpPr>
          <p:cNvPr id="11" name="Oval 108">
            <a:extLst>
              <a:ext uri="{FF2B5EF4-FFF2-40B4-BE49-F238E27FC236}">
                <a16:creationId xmlns:a16="http://schemas.microsoft.com/office/drawing/2014/main" id="{3041D4EA-DB03-4249-A585-A92C7B9F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3039709"/>
            <a:ext cx="584712" cy="586277"/>
          </a:xfrm>
          <a:prstGeom prst="ellipse">
            <a:avLst/>
          </a:prstGeom>
          <a:solidFill>
            <a:srgbClr val="FCDD20"/>
          </a:solidFill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55579"/>
                </a:solidFill>
              </a:rPr>
              <a:t>3</a:t>
            </a:r>
            <a:endParaRPr lang="id-ID" sz="3200" b="1" kern="0" dirty="0">
              <a:solidFill>
                <a:srgbClr val="05557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90AF3-DA8A-4753-A66D-B92D3F97629B}"/>
              </a:ext>
            </a:extLst>
          </p:cNvPr>
          <p:cNvSpPr txBox="1"/>
          <p:nvPr/>
        </p:nvSpPr>
        <p:spPr>
          <a:xfrm>
            <a:off x="4455407" y="1040253"/>
            <a:ext cx="4130328" cy="79331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/>
            <a:r>
              <a:rPr lang="en-IN" b="1" kern="0" dirty="0">
                <a:solidFill>
                  <a:srgbClr val="055579"/>
                </a:solidFill>
              </a:rPr>
              <a:t>Accountable, professional, specialized management  </a:t>
            </a:r>
          </a:p>
        </p:txBody>
      </p:sp>
      <p:sp>
        <p:nvSpPr>
          <p:cNvPr id="13" name="Oval 108">
            <a:extLst>
              <a:ext uri="{FF2B5EF4-FFF2-40B4-BE49-F238E27FC236}">
                <a16:creationId xmlns:a16="http://schemas.microsoft.com/office/drawing/2014/main" id="{55CA91F0-977D-4A55-A7AB-C439DEDB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1143765"/>
            <a:ext cx="584712" cy="586277"/>
          </a:xfrm>
          <a:prstGeom prst="ellipse">
            <a:avLst/>
          </a:prstGeom>
          <a:solidFill>
            <a:srgbClr val="FCDD20"/>
          </a:solidFill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55579"/>
                </a:solidFill>
              </a:rPr>
              <a:t>1</a:t>
            </a:r>
            <a:endParaRPr lang="id-ID" sz="3200" b="1" kern="0" dirty="0">
              <a:solidFill>
                <a:srgbClr val="0555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5E123-1CF0-46CA-B10E-96B51CB6C48C}"/>
              </a:ext>
            </a:extLst>
          </p:cNvPr>
          <p:cNvSpPr txBox="1"/>
          <p:nvPr/>
        </p:nvSpPr>
        <p:spPr>
          <a:xfrm>
            <a:off x="4455407" y="3874076"/>
            <a:ext cx="4130328" cy="7836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/>
            <a:r>
              <a:rPr lang="en-IN" b="1" kern="0" dirty="0">
                <a:solidFill>
                  <a:srgbClr val="055579"/>
                </a:solidFill>
              </a:rPr>
              <a:t>Identification of revenue generation options </a:t>
            </a:r>
          </a:p>
        </p:txBody>
      </p:sp>
      <p:sp>
        <p:nvSpPr>
          <p:cNvPr id="15" name="Oval 108">
            <a:extLst>
              <a:ext uri="{FF2B5EF4-FFF2-40B4-BE49-F238E27FC236}">
                <a16:creationId xmlns:a16="http://schemas.microsoft.com/office/drawing/2014/main" id="{E5BD93E3-4526-4F2D-8154-D3E7D3F87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3972745"/>
            <a:ext cx="584712" cy="586277"/>
          </a:xfrm>
          <a:prstGeom prst="ellipse">
            <a:avLst/>
          </a:prstGeom>
          <a:solidFill>
            <a:srgbClr val="FCDD20"/>
          </a:solidFill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55579"/>
                </a:solidFill>
              </a:rPr>
              <a:t>4</a:t>
            </a:r>
            <a:endParaRPr lang="id-ID" sz="3200" b="1" kern="0" dirty="0">
              <a:solidFill>
                <a:srgbClr val="055579"/>
              </a:solidFill>
            </a:endParaRPr>
          </a:p>
        </p:txBody>
      </p:sp>
      <p:grpSp>
        <p:nvGrpSpPr>
          <p:cNvPr id="386" name="Group 385"/>
          <p:cNvGrpSpPr/>
          <p:nvPr/>
        </p:nvGrpSpPr>
        <p:grpSpPr>
          <a:xfrm>
            <a:off x="323544" y="913284"/>
            <a:ext cx="2952312" cy="4630064"/>
            <a:chOff x="-465682" y="516144"/>
            <a:chExt cx="3619565" cy="5457497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6209E9EA-2A74-4BE6-B501-A8561E9380DC}"/>
                </a:ext>
              </a:extLst>
            </p:cNvPr>
            <p:cNvSpPr/>
            <p:nvPr/>
          </p:nvSpPr>
          <p:spPr>
            <a:xfrm>
              <a:off x="-465682" y="5661089"/>
              <a:ext cx="2664437" cy="312552"/>
            </a:xfrm>
            <a:prstGeom prst="ellipse">
              <a:avLst/>
            </a:prstGeom>
            <a:solidFill>
              <a:srgbClr val="00ADF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291">
                <a:defRPr/>
              </a:pPr>
              <a:endParaRPr lang="en-US">
                <a:solidFill>
                  <a:srgbClr val="FFFFFF"/>
                </a:solidFill>
                <a:latin typeface="Roboto"/>
              </a:endParaRPr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FAA7E2DA-E6C7-4D33-82A4-2BAFE5244FCE}"/>
                </a:ext>
              </a:extLst>
            </p:cNvPr>
            <p:cNvGrpSpPr/>
            <p:nvPr/>
          </p:nvGrpSpPr>
          <p:grpSpPr>
            <a:xfrm>
              <a:off x="-231257" y="516144"/>
              <a:ext cx="3385140" cy="5431267"/>
              <a:chOff x="838200" y="490541"/>
              <a:chExt cx="3401095" cy="5456859"/>
            </a:xfrm>
          </p:grpSpPr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9FBB15C0-A540-41CD-ADA1-57B63FF17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384" y="1731372"/>
                <a:ext cx="926292" cy="202714"/>
              </a:xfrm>
              <a:custGeom>
                <a:avLst/>
                <a:gdLst>
                  <a:gd name="T0" fmla="*/ 658 w 658"/>
                  <a:gd name="T1" fmla="*/ 0 h 144"/>
                  <a:gd name="T2" fmla="*/ 658 w 658"/>
                  <a:gd name="T3" fmla="*/ 144 h 144"/>
                  <a:gd name="T4" fmla="*/ 0 w 658"/>
                  <a:gd name="T5" fmla="*/ 116 h 144"/>
                  <a:gd name="T6" fmla="*/ 0 w 658"/>
                  <a:gd name="T7" fmla="*/ 0 h 144"/>
                  <a:gd name="T8" fmla="*/ 658 w 65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144">
                    <a:moveTo>
                      <a:pt x="658" y="0"/>
                    </a:moveTo>
                    <a:lnTo>
                      <a:pt x="658" y="144"/>
                    </a:lnTo>
                    <a:lnTo>
                      <a:pt x="0" y="116"/>
                    </a:lnTo>
                    <a:lnTo>
                      <a:pt x="0" y="0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326581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291">
                  <a:defRPr/>
                </a:pPr>
                <a:endParaRPr lang="en-US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363BE7BA-4936-49D0-B36C-62A00070E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676" y="1731372"/>
                <a:ext cx="112619" cy="247761"/>
              </a:xfrm>
              <a:prstGeom prst="rect">
                <a:avLst/>
              </a:prstGeom>
              <a:solidFill>
                <a:srgbClr val="FFCA0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291">
                  <a:defRPr/>
                </a:pPr>
                <a:endParaRPr lang="en-US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8E237CFE-B5E3-4707-BDBC-143CC5448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676" y="1483611"/>
                <a:ext cx="112619" cy="247761"/>
              </a:xfrm>
              <a:prstGeom prst="rect">
                <a:avLst/>
              </a:prstGeom>
              <a:solidFill>
                <a:srgbClr val="FFC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291">
                  <a:defRPr/>
                </a:pPr>
                <a:endParaRPr lang="en-US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40859548-ED5C-494B-9569-9FC3D1904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384" y="1525843"/>
                <a:ext cx="926292" cy="205529"/>
              </a:xfrm>
              <a:custGeom>
                <a:avLst/>
                <a:gdLst>
                  <a:gd name="T0" fmla="*/ 658 w 658"/>
                  <a:gd name="T1" fmla="*/ 0 h 146"/>
                  <a:gd name="T2" fmla="*/ 658 w 658"/>
                  <a:gd name="T3" fmla="*/ 146 h 146"/>
                  <a:gd name="T4" fmla="*/ 0 w 658"/>
                  <a:gd name="T5" fmla="*/ 146 h 146"/>
                  <a:gd name="T6" fmla="*/ 0 w 658"/>
                  <a:gd name="T7" fmla="*/ 30 h 146"/>
                  <a:gd name="T8" fmla="*/ 658 w 658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146">
                    <a:moveTo>
                      <a:pt x="658" y="0"/>
                    </a:moveTo>
                    <a:lnTo>
                      <a:pt x="658" y="146"/>
                    </a:lnTo>
                    <a:lnTo>
                      <a:pt x="0" y="146"/>
                    </a:lnTo>
                    <a:lnTo>
                      <a:pt x="0" y="30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326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291">
                  <a:defRPr/>
                </a:pPr>
                <a:endParaRPr lang="en-US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706DCF63-C98F-4473-826F-3382827DB15C}"/>
                  </a:ext>
                </a:extLst>
              </p:cNvPr>
              <p:cNvGrpSpPr/>
              <p:nvPr/>
            </p:nvGrpSpPr>
            <p:grpSpPr>
              <a:xfrm>
                <a:off x="838200" y="490541"/>
                <a:ext cx="2701449" cy="5456859"/>
                <a:chOff x="838200" y="490541"/>
                <a:chExt cx="2701449" cy="5456859"/>
              </a:xfrm>
            </p:grpSpPr>
            <p:sp>
              <p:nvSpPr>
                <p:cNvPr id="396" name="Freeform 395">
                  <a:extLst>
                    <a:ext uri="{FF2B5EF4-FFF2-40B4-BE49-F238E27FC236}">
                      <a16:creationId xmlns:a16="http://schemas.microsoft.com/office/drawing/2014/main" id="{6AE38C4A-FA35-4496-9821-FF0C4664C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399" y="3865498"/>
                  <a:ext cx="530717" cy="1606225"/>
                </a:xfrm>
                <a:custGeom>
                  <a:avLst/>
                  <a:gdLst>
                    <a:gd name="T0" fmla="*/ 188 w 188"/>
                    <a:gd name="T1" fmla="*/ 0 h 517"/>
                    <a:gd name="T2" fmla="*/ 188 w 188"/>
                    <a:gd name="T3" fmla="*/ 127 h 517"/>
                    <a:gd name="T4" fmla="*/ 159 w 188"/>
                    <a:gd name="T5" fmla="*/ 127 h 517"/>
                    <a:gd name="T6" fmla="*/ 122 w 188"/>
                    <a:gd name="T7" fmla="*/ 231 h 517"/>
                    <a:gd name="T8" fmla="*/ 102 w 188"/>
                    <a:gd name="T9" fmla="*/ 517 h 517"/>
                    <a:gd name="T10" fmla="*/ 0 w 188"/>
                    <a:gd name="T11" fmla="*/ 517 h 517"/>
                    <a:gd name="T12" fmla="*/ 1 w 188"/>
                    <a:gd name="T13" fmla="*/ 0 h 517"/>
                    <a:gd name="T14" fmla="*/ 188 w 188"/>
                    <a:gd name="T15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8" h="517">
                      <a:moveTo>
                        <a:pt x="188" y="0"/>
                      </a:moveTo>
                      <a:cubicBezTo>
                        <a:pt x="188" y="127"/>
                        <a:pt x="188" y="127"/>
                        <a:pt x="188" y="127"/>
                      </a:cubicBezTo>
                      <a:cubicBezTo>
                        <a:pt x="159" y="127"/>
                        <a:pt x="159" y="127"/>
                        <a:pt x="159" y="127"/>
                      </a:cubicBezTo>
                      <a:cubicBezTo>
                        <a:pt x="140" y="133"/>
                        <a:pt x="122" y="231"/>
                        <a:pt x="122" y="231"/>
                      </a:cubicBezTo>
                      <a:cubicBezTo>
                        <a:pt x="102" y="517"/>
                        <a:pt x="102" y="517"/>
                        <a:pt x="102" y="517"/>
                      </a:cubicBezTo>
                      <a:cubicBezTo>
                        <a:pt x="0" y="517"/>
                        <a:pt x="0" y="517"/>
                        <a:pt x="0" y="517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397" name="Freeform 396">
                  <a:extLst>
                    <a:ext uri="{FF2B5EF4-FFF2-40B4-BE49-F238E27FC236}">
                      <a16:creationId xmlns:a16="http://schemas.microsoft.com/office/drawing/2014/main" id="{ACA824B4-759B-43ED-BB1A-2736D31A6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117" y="3865498"/>
                  <a:ext cx="533533" cy="1604456"/>
                </a:xfrm>
                <a:custGeom>
                  <a:avLst/>
                  <a:gdLst>
                    <a:gd name="T0" fmla="*/ 0 w 189"/>
                    <a:gd name="T1" fmla="*/ 0 h 517"/>
                    <a:gd name="T2" fmla="*/ 0 w 189"/>
                    <a:gd name="T3" fmla="*/ 127 h 517"/>
                    <a:gd name="T4" fmla="*/ 30 w 189"/>
                    <a:gd name="T5" fmla="*/ 127 h 517"/>
                    <a:gd name="T6" fmla="*/ 67 w 189"/>
                    <a:gd name="T7" fmla="*/ 231 h 517"/>
                    <a:gd name="T8" fmla="*/ 86 w 189"/>
                    <a:gd name="T9" fmla="*/ 517 h 517"/>
                    <a:gd name="T10" fmla="*/ 189 w 189"/>
                    <a:gd name="T11" fmla="*/ 517 h 517"/>
                    <a:gd name="T12" fmla="*/ 188 w 189"/>
                    <a:gd name="T13" fmla="*/ 0 h 517"/>
                    <a:gd name="T14" fmla="*/ 0 w 189"/>
                    <a:gd name="T15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9" h="517">
                      <a:moveTo>
                        <a:pt x="0" y="0"/>
                      </a:move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0" y="127"/>
                        <a:pt x="30" y="127"/>
                        <a:pt x="30" y="127"/>
                      </a:cubicBezTo>
                      <a:cubicBezTo>
                        <a:pt x="48" y="133"/>
                        <a:pt x="67" y="231"/>
                        <a:pt x="67" y="231"/>
                      </a:cubicBezTo>
                      <a:cubicBezTo>
                        <a:pt x="86" y="517"/>
                        <a:pt x="86" y="517"/>
                        <a:pt x="86" y="517"/>
                      </a:cubicBezTo>
                      <a:cubicBezTo>
                        <a:pt x="189" y="517"/>
                        <a:pt x="189" y="517"/>
                        <a:pt x="189" y="517"/>
                      </a:cubicBezTo>
                      <a:cubicBezTo>
                        <a:pt x="188" y="0"/>
                        <a:pt x="188" y="0"/>
                        <a:pt x="18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398" name="Line 32">
                  <a:extLst>
                    <a:ext uri="{FF2B5EF4-FFF2-40B4-BE49-F238E27FC236}">
                      <a16:creationId xmlns:a16="http://schemas.microsoft.com/office/drawing/2014/main" id="{76B9A0BA-461F-4CAF-AD5F-6F867D2A25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0581" y="4541210"/>
                  <a:ext cx="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399" name="Freeform 398">
                  <a:extLst>
                    <a:ext uri="{FF2B5EF4-FFF2-40B4-BE49-F238E27FC236}">
                      <a16:creationId xmlns:a16="http://schemas.microsoft.com/office/drawing/2014/main" id="{12EDE98C-889D-4A68-9C84-B27471BF5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9456" y="3966855"/>
                  <a:ext cx="432176" cy="419505"/>
                </a:xfrm>
                <a:custGeom>
                  <a:avLst/>
                  <a:gdLst>
                    <a:gd name="T0" fmla="*/ 138 w 153"/>
                    <a:gd name="T1" fmla="*/ 109 h 149"/>
                    <a:gd name="T2" fmla="*/ 116 w 153"/>
                    <a:gd name="T3" fmla="*/ 111 h 149"/>
                    <a:gd name="T4" fmla="*/ 111 w 153"/>
                    <a:gd name="T5" fmla="*/ 128 h 149"/>
                    <a:gd name="T6" fmla="*/ 96 w 153"/>
                    <a:gd name="T7" fmla="*/ 126 h 149"/>
                    <a:gd name="T8" fmla="*/ 88 w 153"/>
                    <a:gd name="T9" fmla="*/ 140 h 149"/>
                    <a:gd name="T10" fmla="*/ 72 w 153"/>
                    <a:gd name="T11" fmla="*/ 133 h 149"/>
                    <a:gd name="T12" fmla="*/ 60 w 153"/>
                    <a:gd name="T13" fmla="*/ 147 h 149"/>
                    <a:gd name="T14" fmla="*/ 43 w 153"/>
                    <a:gd name="T15" fmla="*/ 135 h 149"/>
                    <a:gd name="T16" fmla="*/ 32 w 153"/>
                    <a:gd name="T17" fmla="*/ 145 h 149"/>
                    <a:gd name="T18" fmla="*/ 9 w 153"/>
                    <a:gd name="T19" fmla="*/ 67 h 149"/>
                    <a:gd name="T20" fmla="*/ 11 w 153"/>
                    <a:gd name="T21" fmla="*/ 23 h 149"/>
                    <a:gd name="T22" fmla="*/ 73 w 153"/>
                    <a:gd name="T23" fmla="*/ 0 h 149"/>
                    <a:gd name="T24" fmla="*/ 95 w 153"/>
                    <a:gd name="T25" fmla="*/ 24 h 149"/>
                    <a:gd name="T26" fmla="*/ 125 w 153"/>
                    <a:gd name="T27" fmla="*/ 46 h 149"/>
                    <a:gd name="T28" fmla="*/ 133 w 153"/>
                    <a:gd name="T29" fmla="*/ 84 h 149"/>
                    <a:gd name="T30" fmla="*/ 138 w 153"/>
                    <a:gd name="T31" fmla="*/ 10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3" h="149">
                      <a:moveTo>
                        <a:pt x="138" y="109"/>
                      </a:moveTo>
                      <a:cubicBezTo>
                        <a:pt x="137" y="109"/>
                        <a:pt x="116" y="111"/>
                        <a:pt x="116" y="111"/>
                      </a:cubicBezTo>
                      <a:cubicBezTo>
                        <a:pt x="119" y="119"/>
                        <a:pt x="117" y="123"/>
                        <a:pt x="111" y="128"/>
                      </a:cubicBezTo>
                      <a:cubicBezTo>
                        <a:pt x="105" y="133"/>
                        <a:pt x="100" y="124"/>
                        <a:pt x="96" y="126"/>
                      </a:cubicBezTo>
                      <a:cubicBezTo>
                        <a:pt x="93" y="128"/>
                        <a:pt x="95" y="136"/>
                        <a:pt x="88" y="140"/>
                      </a:cubicBezTo>
                      <a:cubicBezTo>
                        <a:pt x="81" y="144"/>
                        <a:pt x="72" y="133"/>
                        <a:pt x="72" y="133"/>
                      </a:cubicBezTo>
                      <a:cubicBezTo>
                        <a:pt x="72" y="139"/>
                        <a:pt x="67" y="145"/>
                        <a:pt x="60" y="147"/>
                      </a:cubicBezTo>
                      <a:cubicBezTo>
                        <a:pt x="53" y="149"/>
                        <a:pt x="43" y="135"/>
                        <a:pt x="43" y="135"/>
                      </a:cubicBezTo>
                      <a:cubicBezTo>
                        <a:pt x="43" y="142"/>
                        <a:pt x="40" y="146"/>
                        <a:pt x="32" y="145"/>
                      </a:cubicBezTo>
                      <a:cubicBezTo>
                        <a:pt x="23" y="143"/>
                        <a:pt x="0" y="95"/>
                        <a:pt x="9" y="67"/>
                      </a:cubicBezTo>
                      <a:cubicBezTo>
                        <a:pt x="15" y="50"/>
                        <a:pt x="13" y="33"/>
                        <a:pt x="11" y="23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9" y="8"/>
                        <a:pt x="91" y="22"/>
                        <a:pt x="95" y="24"/>
                      </a:cubicBezTo>
                      <a:cubicBezTo>
                        <a:pt x="102" y="26"/>
                        <a:pt x="117" y="30"/>
                        <a:pt x="125" y="46"/>
                      </a:cubicBezTo>
                      <a:cubicBezTo>
                        <a:pt x="133" y="63"/>
                        <a:pt x="133" y="84"/>
                        <a:pt x="133" y="84"/>
                      </a:cubicBezTo>
                      <a:cubicBezTo>
                        <a:pt x="153" y="90"/>
                        <a:pt x="139" y="108"/>
                        <a:pt x="138" y="109"/>
                      </a:cubicBezTo>
                      <a:close/>
                    </a:path>
                  </a:pathLst>
                </a:custGeom>
                <a:solidFill>
                  <a:srgbClr val="D692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C0311965-F0DE-4207-BCA9-746814CDD375}"/>
                    </a:ext>
                  </a:extLst>
                </p:cNvPr>
                <p:cNvGrpSpPr/>
                <p:nvPr/>
              </p:nvGrpSpPr>
              <p:grpSpPr>
                <a:xfrm flipH="1">
                  <a:off x="1295616" y="490541"/>
                  <a:ext cx="1672281" cy="2462930"/>
                  <a:chOff x="-1659511" y="1906017"/>
                  <a:chExt cx="1613870" cy="2376900"/>
                </a:xfrm>
              </p:grpSpPr>
              <p:sp>
                <p:nvSpPr>
                  <p:cNvPr id="433" name="Freeform 432">
                    <a:extLst>
                      <a:ext uri="{FF2B5EF4-FFF2-40B4-BE49-F238E27FC236}">
                        <a16:creationId xmlns:a16="http://schemas.microsoft.com/office/drawing/2014/main" id="{89E3635A-6AB1-4E7B-89DD-E889F8E49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20257" y="3630405"/>
                    <a:ext cx="359435" cy="652512"/>
                  </a:xfrm>
                  <a:custGeom>
                    <a:avLst/>
                    <a:gdLst>
                      <a:gd name="T0" fmla="*/ 165 w 168"/>
                      <a:gd name="T1" fmla="*/ 104 h 135"/>
                      <a:gd name="T2" fmla="*/ 168 w 168"/>
                      <a:gd name="T3" fmla="*/ 4 h 135"/>
                      <a:gd name="T4" fmla="*/ 4 w 168"/>
                      <a:gd name="T5" fmla="*/ 0 h 135"/>
                      <a:gd name="T6" fmla="*/ 0 w 168"/>
                      <a:gd name="T7" fmla="*/ 129 h 135"/>
                      <a:gd name="T8" fmla="*/ 165 w 168"/>
                      <a:gd name="T9" fmla="*/ 104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8" h="135">
                        <a:moveTo>
                          <a:pt x="165" y="104"/>
                        </a:moveTo>
                        <a:cubicBezTo>
                          <a:pt x="168" y="4"/>
                          <a:pt x="168" y="4"/>
                          <a:pt x="168" y="4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29"/>
                          <a:pt x="0" y="129"/>
                          <a:pt x="0" y="129"/>
                        </a:cubicBezTo>
                        <a:cubicBezTo>
                          <a:pt x="28" y="132"/>
                          <a:pt x="96" y="135"/>
                          <a:pt x="165" y="104"/>
                        </a:cubicBezTo>
                        <a:close/>
                      </a:path>
                    </a:pathLst>
                  </a:custGeom>
                  <a:solidFill>
                    <a:srgbClr val="D692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34" name="Freeform 433">
                    <a:extLst>
                      <a:ext uri="{FF2B5EF4-FFF2-40B4-BE49-F238E27FC236}">
                        <a16:creationId xmlns:a16="http://schemas.microsoft.com/office/drawing/2014/main" id="{6365A9C0-FB2C-4A2A-98EB-E80A54E6FE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449072" y="2584266"/>
                    <a:ext cx="1335304" cy="682791"/>
                  </a:xfrm>
                  <a:custGeom>
                    <a:avLst/>
                    <a:gdLst>
                      <a:gd name="T0" fmla="*/ 372 w 469"/>
                      <a:gd name="T1" fmla="*/ 0 h 240"/>
                      <a:gd name="T2" fmla="*/ 176 w 469"/>
                      <a:gd name="T3" fmla="*/ 71 h 240"/>
                      <a:gd name="T4" fmla="*/ 16 w 469"/>
                      <a:gd name="T5" fmla="*/ 9 h 240"/>
                      <a:gd name="T6" fmla="*/ 39 w 469"/>
                      <a:gd name="T7" fmla="*/ 145 h 240"/>
                      <a:gd name="T8" fmla="*/ 382 w 469"/>
                      <a:gd name="T9" fmla="*/ 225 h 240"/>
                      <a:gd name="T10" fmla="*/ 440 w 469"/>
                      <a:gd name="T11" fmla="*/ 240 h 240"/>
                      <a:gd name="T12" fmla="*/ 469 w 469"/>
                      <a:gd name="T13" fmla="*/ 78 h 240"/>
                      <a:gd name="T14" fmla="*/ 372 w 469"/>
                      <a:gd name="T15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9" h="240">
                        <a:moveTo>
                          <a:pt x="372" y="0"/>
                        </a:moveTo>
                        <a:cubicBezTo>
                          <a:pt x="372" y="0"/>
                          <a:pt x="214" y="75"/>
                          <a:pt x="176" y="71"/>
                        </a:cubicBezTo>
                        <a:cubicBezTo>
                          <a:pt x="138" y="67"/>
                          <a:pt x="16" y="9"/>
                          <a:pt x="16" y="9"/>
                        </a:cubicBezTo>
                        <a:cubicBezTo>
                          <a:pt x="0" y="82"/>
                          <a:pt x="39" y="145"/>
                          <a:pt x="39" y="145"/>
                        </a:cubicBezTo>
                        <a:cubicBezTo>
                          <a:pt x="382" y="225"/>
                          <a:pt x="382" y="225"/>
                          <a:pt x="382" y="225"/>
                        </a:cubicBezTo>
                        <a:cubicBezTo>
                          <a:pt x="440" y="240"/>
                          <a:pt x="440" y="240"/>
                          <a:pt x="440" y="240"/>
                        </a:cubicBezTo>
                        <a:cubicBezTo>
                          <a:pt x="456" y="178"/>
                          <a:pt x="469" y="114"/>
                          <a:pt x="469" y="78"/>
                        </a:cubicBezTo>
                        <a:cubicBezTo>
                          <a:pt x="398" y="62"/>
                          <a:pt x="372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rgbClr val="3B22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35" name="Freeform 434">
                    <a:extLst>
                      <a:ext uri="{FF2B5EF4-FFF2-40B4-BE49-F238E27FC236}">
                        <a16:creationId xmlns:a16="http://schemas.microsoft.com/office/drawing/2014/main" id="{A13C3160-7DFB-4E89-9128-6B39FD4436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659511" y="1906017"/>
                    <a:ext cx="1545743" cy="909884"/>
                  </a:xfrm>
                  <a:custGeom>
                    <a:avLst/>
                    <a:gdLst>
                      <a:gd name="T0" fmla="*/ 499 w 543"/>
                      <a:gd name="T1" fmla="*/ 200 h 320"/>
                      <a:gd name="T2" fmla="*/ 256 w 543"/>
                      <a:gd name="T3" fmla="*/ 68 h 320"/>
                      <a:gd name="T4" fmla="*/ 187 w 543"/>
                      <a:gd name="T5" fmla="*/ 87 h 320"/>
                      <a:gd name="T6" fmla="*/ 89 w 543"/>
                      <a:gd name="T7" fmla="*/ 188 h 320"/>
                      <a:gd name="T8" fmla="*/ 90 w 543"/>
                      <a:gd name="T9" fmla="*/ 251 h 320"/>
                      <a:gd name="T10" fmla="*/ 250 w 543"/>
                      <a:gd name="T11" fmla="*/ 313 h 320"/>
                      <a:gd name="T12" fmla="*/ 446 w 543"/>
                      <a:gd name="T13" fmla="*/ 242 h 320"/>
                      <a:gd name="T14" fmla="*/ 543 w 543"/>
                      <a:gd name="T15" fmla="*/ 320 h 320"/>
                      <a:gd name="T16" fmla="*/ 499 w 543"/>
                      <a:gd name="T17" fmla="*/ 200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3" h="320">
                        <a:moveTo>
                          <a:pt x="499" y="200"/>
                        </a:moveTo>
                        <a:cubicBezTo>
                          <a:pt x="469" y="76"/>
                          <a:pt x="256" y="68"/>
                          <a:pt x="256" y="68"/>
                        </a:cubicBezTo>
                        <a:cubicBezTo>
                          <a:pt x="145" y="0"/>
                          <a:pt x="187" y="87"/>
                          <a:pt x="187" y="87"/>
                        </a:cubicBezTo>
                        <a:cubicBezTo>
                          <a:pt x="0" y="20"/>
                          <a:pt x="89" y="188"/>
                          <a:pt x="89" y="188"/>
                        </a:cubicBezTo>
                        <a:cubicBezTo>
                          <a:pt x="20" y="185"/>
                          <a:pt x="90" y="251"/>
                          <a:pt x="90" y="251"/>
                        </a:cubicBezTo>
                        <a:cubicBezTo>
                          <a:pt x="90" y="251"/>
                          <a:pt x="212" y="309"/>
                          <a:pt x="250" y="313"/>
                        </a:cubicBezTo>
                        <a:cubicBezTo>
                          <a:pt x="288" y="317"/>
                          <a:pt x="446" y="242"/>
                          <a:pt x="446" y="242"/>
                        </a:cubicBezTo>
                        <a:cubicBezTo>
                          <a:pt x="446" y="242"/>
                          <a:pt x="472" y="304"/>
                          <a:pt x="543" y="320"/>
                        </a:cubicBezTo>
                        <a:cubicBezTo>
                          <a:pt x="543" y="209"/>
                          <a:pt x="499" y="200"/>
                          <a:pt x="499" y="200"/>
                        </a:cubicBezTo>
                        <a:close/>
                      </a:path>
                    </a:pathLst>
                  </a:custGeom>
                  <a:solidFill>
                    <a:srgbClr val="502F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36" name="Freeform 435">
                    <a:extLst>
                      <a:ext uri="{FF2B5EF4-FFF2-40B4-BE49-F238E27FC236}">
                        <a16:creationId xmlns:a16="http://schemas.microsoft.com/office/drawing/2014/main" id="{850539E6-89F6-4639-B611-1BC654A5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400626" y="2584266"/>
                    <a:ext cx="1354985" cy="1417057"/>
                  </a:xfrm>
                  <a:custGeom>
                    <a:avLst/>
                    <a:gdLst>
                      <a:gd name="T0" fmla="*/ 408 w 476"/>
                      <a:gd name="T1" fmla="*/ 195 h 498"/>
                      <a:gd name="T2" fmla="*/ 383 w 476"/>
                      <a:gd name="T3" fmla="*/ 217 h 498"/>
                      <a:gd name="T4" fmla="*/ 369 w 476"/>
                      <a:gd name="T5" fmla="*/ 177 h 498"/>
                      <a:gd name="T6" fmla="*/ 355 w 476"/>
                      <a:gd name="T7" fmla="*/ 0 h 498"/>
                      <a:gd name="T8" fmla="*/ 21 w 476"/>
                      <a:gd name="T9" fmla="*/ 19 h 498"/>
                      <a:gd name="T10" fmla="*/ 69 w 476"/>
                      <a:gd name="T11" fmla="*/ 407 h 498"/>
                      <a:gd name="T12" fmla="*/ 158 w 476"/>
                      <a:gd name="T13" fmla="*/ 469 h 498"/>
                      <a:gd name="T14" fmla="*/ 395 w 476"/>
                      <a:gd name="T15" fmla="*/ 314 h 498"/>
                      <a:gd name="T16" fmla="*/ 466 w 476"/>
                      <a:gd name="T17" fmla="*/ 243 h 498"/>
                      <a:gd name="T18" fmla="*/ 408 w 476"/>
                      <a:gd name="T19" fmla="*/ 195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76" h="498">
                        <a:moveTo>
                          <a:pt x="408" y="195"/>
                        </a:moveTo>
                        <a:cubicBezTo>
                          <a:pt x="383" y="217"/>
                          <a:pt x="383" y="217"/>
                          <a:pt x="383" y="217"/>
                        </a:cubicBezTo>
                        <a:cubicBezTo>
                          <a:pt x="377" y="204"/>
                          <a:pt x="373" y="190"/>
                          <a:pt x="369" y="177"/>
                        </a:cubicBezTo>
                        <a:cubicBezTo>
                          <a:pt x="348" y="98"/>
                          <a:pt x="355" y="0"/>
                          <a:pt x="355" y="0"/>
                        </a:cubicBezTo>
                        <a:cubicBezTo>
                          <a:pt x="175" y="70"/>
                          <a:pt x="21" y="19"/>
                          <a:pt x="21" y="19"/>
                        </a:cubicBezTo>
                        <a:cubicBezTo>
                          <a:pt x="30" y="109"/>
                          <a:pt x="0" y="306"/>
                          <a:pt x="69" y="407"/>
                        </a:cubicBezTo>
                        <a:cubicBezTo>
                          <a:pt x="89" y="437"/>
                          <a:pt x="115" y="462"/>
                          <a:pt x="158" y="469"/>
                        </a:cubicBezTo>
                        <a:cubicBezTo>
                          <a:pt x="346" y="498"/>
                          <a:pt x="395" y="314"/>
                          <a:pt x="395" y="314"/>
                        </a:cubicBezTo>
                        <a:cubicBezTo>
                          <a:pt x="395" y="314"/>
                          <a:pt x="454" y="330"/>
                          <a:pt x="466" y="243"/>
                        </a:cubicBezTo>
                        <a:cubicBezTo>
                          <a:pt x="476" y="171"/>
                          <a:pt x="408" y="195"/>
                          <a:pt x="408" y="195"/>
                        </a:cubicBezTo>
                        <a:close/>
                      </a:path>
                    </a:pathLst>
                  </a:custGeom>
                  <a:solidFill>
                    <a:srgbClr val="D692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37" name="Freeform 436">
                    <a:extLst>
                      <a:ext uri="{FF2B5EF4-FFF2-40B4-BE49-F238E27FC236}">
                        <a16:creationId xmlns:a16="http://schemas.microsoft.com/office/drawing/2014/main" id="{9420C333-4BAF-44AA-87DA-50E33D9B1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341582" y="2584266"/>
                    <a:ext cx="982553" cy="469324"/>
                  </a:xfrm>
                  <a:custGeom>
                    <a:avLst/>
                    <a:gdLst>
                      <a:gd name="T0" fmla="*/ 307 w 345"/>
                      <a:gd name="T1" fmla="*/ 32 h 165"/>
                      <a:gd name="T2" fmla="*/ 345 w 345"/>
                      <a:gd name="T3" fmla="*/ 165 h 165"/>
                      <a:gd name="T4" fmla="*/ 334 w 345"/>
                      <a:gd name="T5" fmla="*/ 0 h 165"/>
                      <a:gd name="T6" fmla="*/ 0 w 345"/>
                      <a:gd name="T7" fmla="*/ 19 h 165"/>
                      <a:gd name="T8" fmla="*/ 1 w 345"/>
                      <a:gd name="T9" fmla="*/ 52 h 165"/>
                      <a:gd name="T10" fmla="*/ 307 w 345"/>
                      <a:gd name="T11" fmla="*/ 32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5" h="165">
                        <a:moveTo>
                          <a:pt x="307" y="32"/>
                        </a:moveTo>
                        <a:cubicBezTo>
                          <a:pt x="307" y="32"/>
                          <a:pt x="322" y="115"/>
                          <a:pt x="345" y="165"/>
                        </a:cubicBezTo>
                        <a:cubicBezTo>
                          <a:pt x="328" y="91"/>
                          <a:pt x="334" y="0"/>
                          <a:pt x="334" y="0"/>
                        </a:cubicBezTo>
                        <a:cubicBezTo>
                          <a:pt x="154" y="70"/>
                          <a:pt x="0" y="19"/>
                          <a:pt x="0" y="19"/>
                        </a:cubicBezTo>
                        <a:cubicBezTo>
                          <a:pt x="1" y="29"/>
                          <a:pt x="1" y="40"/>
                          <a:pt x="1" y="52"/>
                        </a:cubicBezTo>
                        <a:cubicBezTo>
                          <a:pt x="71" y="62"/>
                          <a:pt x="197" y="71"/>
                          <a:pt x="307" y="32"/>
                        </a:cubicBezTo>
                        <a:close/>
                      </a:path>
                    </a:pathLst>
                  </a:custGeom>
                  <a:solidFill>
                    <a:srgbClr val="B172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38" name="Freeform 437">
                    <a:extLst>
                      <a:ext uri="{FF2B5EF4-FFF2-40B4-BE49-F238E27FC236}">
                        <a16:creationId xmlns:a16="http://schemas.microsoft.com/office/drawing/2014/main" id="{0E360CDB-7CDA-4080-B6CD-2A8A8CA1B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044848" y="3212555"/>
                    <a:ext cx="168048" cy="293706"/>
                  </a:xfrm>
                  <a:custGeom>
                    <a:avLst/>
                    <a:gdLst>
                      <a:gd name="T0" fmla="*/ 59 w 59"/>
                      <a:gd name="T1" fmla="*/ 88 h 103"/>
                      <a:gd name="T2" fmla="*/ 1 w 59"/>
                      <a:gd name="T3" fmla="*/ 69 h 103"/>
                      <a:gd name="T4" fmla="*/ 17 w 59"/>
                      <a:gd name="T5" fmla="*/ 43 h 103"/>
                      <a:gd name="T6" fmla="*/ 55 w 59"/>
                      <a:gd name="T7" fmla="*/ 0 h 103"/>
                      <a:gd name="T8" fmla="*/ 55 w 59"/>
                      <a:gd name="T9" fmla="*/ 0 h 103"/>
                      <a:gd name="T10" fmla="*/ 19 w 59"/>
                      <a:gd name="T11" fmla="*/ 54 h 103"/>
                      <a:gd name="T12" fmla="*/ 10 w 59"/>
                      <a:gd name="T13" fmla="*/ 67 h 103"/>
                      <a:gd name="T14" fmla="*/ 59 w 59"/>
                      <a:gd name="T15" fmla="*/ 88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" h="103">
                        <a:moveTo>
                          <a:pt x="59" y="88"/>
                        </a:moveTo>
                        <a:cubicBezTo>
                          <a:pt x="22" y="103"/>
                          <a:pt x="3" y="86"/>
                          <a:pt x="1" y="69"/>
                        </a:cubicBezTo>
                        <a:cubicBezTo>
                          <a:pt x="0" y="58"/>
                          <a:pt x="6" y="48"/>
                          <a:pt x="17" y="43"/>
                        </a:cubicBezTo>
                        <a:cubicBezTo>
                          <a:pt x="39" y="35"/>
                          <a:pt x="55" y="1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8"/>
                          <a:pt x="47" y="38"/>
                          <a:pt x="19" y="54"/>
                        </a:cubicBezTo>
                        <a:cubicBezTo>
                          <a:pt x="13" y="58"/>
                          <a:pt x="9" y="61"/>
                          <a:pt x="10" y="67"/>
                        </a:cubicBezTo>
                        <a:cubicBezTo>
                          <a:pt x="11" y="76"/>
                          <a:pt x="25" y="91"/>
                          <a:pt x="59" y="88"/>
                        </a:cubicBezTo>
                        <a:close/>
                      </a:path>
                    </a:pathLst>
                  </a:custGeom>
                  <a:solidFill>
                    <a:srgbClr val="B172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 fontScale="70000" lnSpcReduction="2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39" name="Freeform 438">
                    <a:extLst>
                      <a:ext uri="{FF2B5EF4-FFF2-40B4-BE49-F238E27FC236}">
                        <a16:creationId xmlns:a16="http://schemas.microsoft.com/office/drawing/2014/main" id="{62A6C78A-40DD-4F22-A1B2-6FB79CAE3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539909" y="2099803"/>
                    <a:ext cx="925023" cy="455699"/>
                  </a:xfrm>
                  <a:custGeom>
                    <a:avLst/>
                    <a:gdLst>
                      <a:gd name="T0" fmla="*/ 63 w 325"/>
                      <a:gd name="T1" fmla="*/ 0 h 160"/>
                      <a:gd name="T2" fmla="*/ 325 w 325"/>
                      <a:gd name="T3" fmla="*/ 77 h 160"/>
                      <a:gd name="T4" fmla="*/ 42 w 325"/>
                      <a:gd name="T5" fmla="*/ 104 h 160"/>
                      <a:gd name="T6" fmla="*/ 63 w 325"/>
                      <a:gd name="T7" fmla="*/ 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5" h="160">
                        <a:moveTo>
                          <a:pt x="63" y="0"/>
                        </a:moveTo>
                        <a:cubicBezTo>
                          <a:pt x="63" y="0"/>
                          <a:pt x="141" y="77"/>
                          <a:pt x="325" y="77"/>
                        </a:cubicBezTo>
                        <a:cubicBezTo>
                          <a:pt x="325" y="77"/>
                          <a:pt x="205" y="160"/>
                          <a:pt x="42" y="104"/>
                        </a:cubicBezTo>
                        <a:cubicBezTo>
                          <a:pt x="42" y="104"/>
                          <a:pt x="0" y="5"/>
                          <a:pt x="63" y="0"/>
                        </a:cubicBezTo>
                        <a:close/>
                      </a:path>
                    </a:pathLst>
                  </a:custGeom>
                  <a:solidFill>
                    <a:srgbClr val="6744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sp>
                <p:nvSpPr>
                  <p:cNvPr id="440" name="Freeform 439">
                    <a:extLst>
                      <a:ext uri="{FF2B5EF4-FFF2-40B4-BE49-F238E27FC236}">
                        <a16:creationId xmlns:a16="http://schemas.microsoft.com/office/drawing/2014/main" id="{DA6DCC92-7F00-4460-8077-7F0002AAC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264371" y="3348811"/>
                    <a:ext cx="1173311" cy="652512"/>
                  </a:xfrm>
                  <a:custGeom>
                    <a:avLst/>
                    <a:gdLst>
                      <a:gd name="T0" fmla="*/ 332 w 412"/>
                      <a:gd name="T1" fmla="*/ 23 h 229"/>
                      <a:gd name="T2" fmla="*/ 128 w 412"/>
                      <a:gd name="T3" fmla="*/ 178 h 229"/>
                      <a:gd name="T4" fmla="*/ 0 w 412"/>
                      <a:gd name="T5" fmla="*/ 96 h 229"/>
                      <a:gd name="T6" fmla="*/ 21 w 412"/>
                      <a:gd name="T7" fmla="*/ 138 h 229"/>
                      <a:gd name="T8" fmla="*/ 110 w 412"/>
                      <a:gd name="T9" fmla="*/ 200 h 229"/>
                      <a:gd name="T10" fmla="*/ 347 w 412"/>
                      <a:gd name="T11" fmla="*/ 45 h 229"/>
                      <a:gd name="T12" fmla="*/ 412 w 412"/>
                      <a:gd name="T13" fmla="*/ 0 h 229"/>
                      <a:gd name="T14" fmla="*/ 332 w 412"/>
                      <a:gd name="T15" fmla="*/ 23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12" h="229">
                        <a:moveTo>
                          <a:pt x="332" y="23"/>
                        </a:moveTo>
                        <a:cubicBezTo>
                          <a:pt x="316" y="70"/>
                          <a:pt x="257" y="185"/>
                          <a:pt x="128" y="178"/>
                        </a:cubicBezTo>
                        <a:cubicBezTo>
                          <a:pt x="58" y="174"/>
                          <a:pt x="23" y="128"/>
                          <a:pt x="0" y="96"/>
                        </a:cubicBezTo>
                        <a:cubicBezTo>
                          <a:pt x="5" y="111"/>
                          <a:pt x="12" y="125"/>
                          <a:pt x="21" y="138"/>
                        </a:cubicBezTo>
                        <a:cubicBezTo>
                          <a:pt x="41" y="168"/>
                          <a:pt x="67" y="193"/>
                          <a:pt x="110" y="200"/>
                        </a:cubicBezTo>
                        <a:cubicBezTo>
                          <a:pt x="298" y="229"/>
                          <a:pt x="347" y="45"/>
                          <a:pt x="347" y="45"/>
                        </a:cubicBezTo>
                        <a:cubicBezTo>
                          <a:pt x="347" y="45"/>
                          <a:pt x="392" y="57"/>
                          <a:pt x="412" y="0"/>
                        </a:cubicBezTo>
                        <a:cubicBezTo>
                          <a:pt x="377" y="58"/>
                          <a:pt x="332" y="23"/>
                          <a:pt x="332" y="23"/>
                        </a:cubicBezTo>
                        <a:close/>
                      </a:path>
                    </a:pathLst>
                  </a:custGeom>
                  <a:solidFill>
                    <a:srgbClr val="B172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GB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</p:grpSp>
            <p:sp>
              <p:nvSpPr>
                <p:cNvPr id="401" name="Freeform 400">
                  <a:extLst>
                    <a:ext uri="{FF2B5EF4-FFF2-40B4-BE49-F238E27FC236}">
                      <a16:creationId xmlns:a16="http://schemas.microsoft.com/office/drawing/2014/main" id="{1339EFFF-2DD5-4F95-84EA-55302D249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200" y="2128353"/>
                  <a:ext cx="2701449" cy="1925781"/>
                </a:xfrm>
                <a:custGeom>
                  <a:avLst/>
                  <a:gdLst>
                    <a:gd name="T0" fmla="*/ 834 w 957"/>
                    <a:gd name="T1" fmla="*/ 296 h 683"/>
                    <a:gd name="T2" fmla="*/ 643 w 957"/>
                    <a:gd name="T3" fmla="*/ 356 h 683"/>
                    <a:gd name="T4" fmla="*/ 621 w 957"/>
                    <a:gd name="T5" fmla="*/ 616 h 683"/>
                    <a:gd name="T6" fmla="*/ 246 w 957"/>
                    <a:gd name="T7" fmla="*/ 616 h 683"/>
                    <a:gd name="T8" fmla="*/ 232 w 957"/>
                    <a:gd name="T9" fmla="*/ 377 h 683"/>
                    <a:gd name="T10" fmla="*/ 202 w 957"/>
                    <a:gd name="T11" fmla="*/ 644 h 683"/>
                    <a:gd name="T12" fmla="*/ 180 w 957"/>
                    <a:gd name="T13" fmla="*/ 652 h 683"/>
                    <a:gd name="T14" fmla="*/ 118 w 957"/>
                    <a:gd name="T15" fmla="*/ 675 h 683"/>
                    <a:gd name="T16" fmla="*/ 95 w 957"/>
                    <a:gd name="T17" fmla="*/ 683 h 683"/>
                    <a:gd name="T18" fmla="*/ 134 w 957"/>
                    <a:gd name="T19" fmla="*/ 308 h 683"/>
                    <a:gd name="T20" fmla="*/ 280 w 957"/>
                    <a:gd name="T21" fmla="*/ 234 h 683"/>
                    <a:gd name="T22" fmla="*/ 333 w 957"/>
                    <a:gd name="T23" fmla="*/ 232 h 683"/>
                    <a:gd name="T24" fmla="*/ 412 w 957"/>
                    <a:gd name="T25" fmla="*/ 291 h 683"/>
                    <a:gd name="T26" fmla="*/ 434 w 957"/>
                    <a:gd name="T27" fmla="*/ 355 h 683"/>
                    <a:gd name="T28" fmla="*/ 461 w 957"/>
                    <a:gd name="T29" fmla="*/ 291 h 683"/>
                    <a:gd name="T30" fmla="*/ 540 w 957"/>
                    <a:gd name="T31" fmla="*/ 232 h 683"/>
                    <a:gd name="T32" fmla="*/ 597 w 957"/>
                    <a:gd name="T33" fmla="*/ 233 h 683"/>
                    <a:gd name="T34" fmla="*/ 687 w 957"/>
                    <a:gd name="T35" fmla="*/ 241 h 683"/>
                    <a:gd name="T36" fmla="*/ 803 w 957"/>
                    <a:gd name="T37" fmla="*/ 139 h 683"/>
                    <a:gd name="T38" fmla="*/ 774 w 957"/>
                    <a:gd name="T39" fmla="*/ 0 h 683"/>
                    <a:gd name="T40" fmla="*/ 893 w 957"/>
                    <a:gd name="T41" fmla="*/ 0 h 683"/>
                    <a:gd name="T42" fmla="*/ 834 w 957"/>
                    <a:gd name="T43" fmla="*/ 296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57" h="683">
                      <a:moveTo>
                        <a:pt x="834" y="296"/>
                      </a:moveTo>
                      <a:cubicBezTo>
                        <a:pt x="710" y="368"/>
                        <a:pt x="643" y="356"/>
                        <a:pt x="643" y="356"/>
                      </a:cubicBezTo>
                      <a:cubicBezTo>
                        <a:pt x="621" y="616"/>
                        <a:pt x="621" y="616"/>
                        <a:pt x="621" y="616"/>
                      </a:cubicBezTo>
                      <a:cubicBezTo>
                        <a:pt x="246" y="616"/>
                        <a:pt x="246" y="616"/>
                        <a:pt x="246" y="616"/>
                      </a:cubicBezTo>
                      <a:cubicBezTo>
                        <a:pt x="232" y="377"/>
                        <a:pt x="232" y="377"/>
                        <a:pt x="232" y="377"/>
                      </a:cubicBezTo>
                      <a:cubicBezTo>
                        <a:pt x="232" y="377"/>
                        <a:pt x="129" y="427"/>
                        <a:pt x="202" y="644"/>
                      </a:cubicBezTo>
                      <a:cubicBezTo>
                        <a:pt x="180" y="652"/>
                        <a:pt x="180" y="652"/>
                        <a:pt x="180" y="652"/>
                      </a:cubicBezTo>
                      <a:cubicBezTo>
                        <a:pt x="118" y="675"/>
                        <a:pt x="118" y="675"/>
                        <a:pt x="118" y="675"/>
                      </a:cubicBezTo>
                      <a:cubicBezTo>
                        <a:pt x="95" y="683"/>
                        <a:pt x="95" y="683"/>
                        <a:pt x="95" y="683"/>
                      </a:cubicBezTo>
                      <a:cubicBezTo>
                        <a:pt x="95" y="683"/>
                        <a:pt x="0" y="429"/>
                        <a:pt x="134" y="308"/>
                      </a:cubicBezTo>
                      <a:cubicBezTo>
                        <a:pt x="134" y="308"/>
                        <a:pt x="206" y="244"/>
                        <a:pt x="280" y="234"/>
                      </a:cubicBezTo>
                      <a:cubicBezTo>
                        <a:pt x="333" y="232"/>
                        <a:pt x="333" y="232"/>
                        <a:pt x="333" y="232"/>
                      </a:cubicBezTo>
                      <a:cubicBezTo>
                        <a:pt x="412" y="291"/>
                        <a:pt x="412" y="291"/>
                        <a:pt x="412" y="291"/>
                      </a:cubicBezTo>
                      <a:cubicBezTo>
                        <a:pt x="434" y="355"/>
                        <a:pt x="434" y="355"/>
                        <a:pt x="434" y="355"/>
                      </a:cubicBezTo>
                      <a:cubicBezTo>
                        <a:pt x="461" y="291"/>
                        <a:pt x="461" y="291"/>
                        <a:pt x="461" y="291"/>
                      </a:cubicBezTo>
                      <a:cubicBezTo>
                        <a:pt x="540" y="232"/>
                        <a:pt x="540" y="232"/>
                        <a:pt x="540" y="232"/>
                      </a:cubicBezTo>
                      <a:cubicBezTo>
                        <a:pt x="597" y="233"/>
                        <a:pt x="597" y="233"/>
                        <a:pt x="597" y="233"/>
                      </a:cubicBezTo>
                      <a:cubicBezTo>
                        <a:pt x="597" y="233"/>
                        <a:pt x="637" y="255"/>
                        <a:pt x="687" y="241"/>
                      </a:cubicBezTo>
                      <a:cubicBezTo>
                        <a:pt x="737" y="226"/>
                        <a:pt x="801" y="205"/>
                        <a:pt x="803" y="139"/>
                      </a:cubicBezTo>
                      <a:cubicBezTo>
                        <a:pt x="805" y="74"/>
                        <a:pt x="779" y="24"/>
                        <a:pt x="774" y="0"/>
                      </a:cubicBezTo>
                      <a:cubicBezTo>
                        <a:pt x="893" y="0"/>
                        <a:pt x="893" y="0"/>
                        <a:pt x="893" y="0"/>
                      </a:cubicBezTo>
                      <a:cubicBezTo>
                        <a:pt x="893" y="0"/>
                        <a:pt x="957" y="224"/>
                        <a:pt x="834" y="296"/>
                      </a:cubicBezTo>
                      <a:close/>
                    </a:path>
                  </a:pathLst>
                </a:custGeom>
                <a:solidFill>
                  <a:srgbClr val="3A3A3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2" name="Freeform 401">
                  <a:extLst>
                    <a:ext uri="{FF2B5EF4-FFF2-40B4-BE49-F238E27FC236}">
                      <a16:creationId xmlns:a16="http://schemas.microsoft.com/office/drawing/2014/main" id="{63197DF5-BBA1-41D4-B046-507E54366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161" y="2782950"/>
                  <a:ext cx="584211" cy="346303"/>
                </a:xfrm>
                <a:custGeom>
                  <a:avLst/>
                  <a:gdLst>
                    <a:gd name="T0" fmla="*/ 415 w 415"/>
                    <a:gd name="T1" fmla="*/ 0 h 246"/>
                    <a:gd name="T2" fmla="*/ 257 w 415"/>
                    <a:gd name="T3" fmla="*/ 118 h 246"/>
                    <a:gd name="T4" fmla="*/ 203 w 415"/>
                    <a:gd name="T5" fmla="*/ 246 h 246"/>
                    <a:gd name="T6" fmla="*/ 159 w 415"/>
                    <a:gd name="T7" fmla="*/ 118 h 246"/>
                    <a:gd name="T8" fmla="*/ 0 w 415"/>
                    <a:gd name="T9" fmla="*/ 0 h 246"/>
                    <a:gd name="T10" fmla="*/ 107 w 415"/>
                    <a:gd name="T11" fmla="*/ 0 h 246"/>
                    <a:gd name="T12" fmla="*/ 311 w 415"/>
                    <a:gd name="T13" fmla="*/ 0 h 246"/>
                    <a:gd name="T14" fmla="*/ 415 w 415"/>
                    <a:gd name="T15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5" h="246">
                      <a:moveTo>
                        <a:pt x="415" y="0"/>
                      </a:moveTo>
                      <a:lnTo>
                        <a:pt x="257" y="118"/>
                      </a:lnTo>
                      <a:lnTo>
                        <a:pt x="203" y="246"/>
                      </a:lnTo>
                      <a:lnTo>
                        <a:pt x="159" y="118"/>
                      </a:ln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311" y="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3" name="Freeform 402">
                  <a:extLst>
                    <a:ext uri="{FF2B5EF4-FFF2-40B4-BE49-F238E27FC236}">
                      <a16:creationId xmlns:a16="http://schemas.microsoft.com/office/drawing/2014/main" id="{F20D627A-B075-4867-A44B-FB998B64C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542" y="1731372"/>
                  <a:ext cx="589842" cy="118250"/>
                </a:xfrm>
                <a:custGeom>
                  <a:avLst/>
                  <a:gdLst>
                    <a:gd name="T0" fmla="*/ 419 w 419"/>
                    <a:gd name="T1" fmla="*/ 0 h 84"/>
                    <a:gd name="T2" fmla="*/ 419 w 419"/>
                    <a:gd name="T3" fmla="*/ 84 h 84"/>
                    <a:gd name="T4" fmla="*/ 0 w 419"/>
                    <a:gd name="T5" fmla="*/ 68 h 84"/>
                    <a:gd name="T6" fmla="*/ 0 w 419"/>
                    <a:gd name="T7" fmla="*/ 0 h 84"/>
                    <a:gd name="T8" fmla="*/ 419 w 419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9" h="84">
                      <a:moveTo>
                        <a:pt x="419" y="0"/>
                      </a:moveTo>
                      <a:lnTo>
                        <a:pt x="419" y="84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rgbClr val="326581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4" name="Freeform 403">
                  <a:extLst>
                    <a:ext uri="{FF2B5EF4-FFF2-40B4-BE49-F238E27FC236}">
                      <a16:creationId xmlns:a16="http://schemas.microsoft.com/office/drawing/2014/main" id="{14A0A42D-D805-439F-BBCD-43991CE30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542" y="1624384"/>
                  <a:ext cx="589842" cy="106988"/>
                </a:xfrm>
                <a:custGeom>
                  <a:avLst/>
                  <a:gdLst>
                    <a:gd name="T0" fmla="*/ 419 w 419"/>
                    <a:gd name="T1" fmla="*/ 0 h 76"/>
                    <a:gd name="T2" fmla="*/ 419 w 419"/>
                    <a:gd name="T3" fmla="*/ 76 h 76"/>
                    <a:gd name="T4" fmla="*/ 0 w 419"/>
                    <a:gd name="T5" fmla="*/ 76 h 76"/>
                    <a:gd name="T6" fmla="*/ 0 w 419"/>
                    <a:gd name="T7" fmla="*/ 16 h 76"/>
                    <a:gd name="T8" fmla="*/ 419 w 419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9" h="76">
                      <a:moveTo>
                        <a:pt x="419" y="0"/>
                      </a:moveTo>
                      <a:lnTo>
                        <a:pt x="419" y="76"/>
                      </a:lnTo>
                      <a:lnTo>
                        <a:pt x="0" y="76"/>
                      </a:lnTo>
                      <a:lnTo>
                        <a:pt x="0" y="1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rgbClr val="3265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5" name="Freeform 404">
                  <a:extLst>
                    <a:ext uri="{FF2B5EF4-FFF2-40B4-BE49-F238E27FC236}">
                      <a16:creationId xmlns:a16="http://schemas.microsoft.com/office/drawing/2014/main" id="{160E9428-4D36-4E05-B530-8A43D08DD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4518" y="1610307"/>
                  <a:ext cx="468777" cy="518046"/>
                </a:xfrm>
                <a:custGeom>
                  <a:avLst/>
                  <a:gdLst>
                    <a:gd name="T0" fmla="*/ 166 w 166"/>
                    <a:gd name="T1" fmla="*/ 183 h 184"/>
                    <a:gd name="T2" fmla="*/ 165 w 166"/>
                    <a:gd name="T3" fmla="*/ 184 h 184"/>
                    <a:gd name="T4" fmla="*/ 102 w 166"/>
                    <a:gd name="T5" fmla="*/ 184 h 184"/>
                    <a:gd name="T6" fmla="*/ 102 w 166"/>
                    <a:gd name="T7" fmla="*/ 183 h 184"/>
                    <a:gd name="T8" fmla="*/ 83 w 166"/>
                    <a:gd name="T9" fmla="*/ 138 h 184"/>
                    <a:gd name="T10" fmla="*/ 57 w 166"/>
                    <a:gd name="T11" fmla="*/ 115 h 184"/>
                    <a:gd name="T12" fmla="*/ 22 w 166"/>
                    <a:gd name="T13" fmla="*/ 56 h 184"/>
                    <a:gd name="T14" fmla="*/ 0 w 166"/>
                    <a:gd name="T15" fmla="*/ 10 h 184"/>
                    <a:gd name="T16" fmla="*/ 24 w 166"/>
                    <a:gd name="T17" fmla="*/ 2 h 184"/>
                    <a:gd name="T18" fmla="*/ 53 w 166"/>
                    <a:gd name="T19" fmla="*/ 35 h 184"/>
                    <a:gd name="T20" fmla="*/ 119 w 166"/>
                    <a:gd name="T21" fmla="*/ 84 h 184"/>
                    <a:gd name="T22" fmla="*/ 157 w 166"/>
                    <a:gd name="T23" fmla="*/ 107 h 184"/>
                    <a:gd name="T24" fmla="*/ 166 w 166"/>
                    <a:gd name="T25" fmla="*/ 18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6" h="184">
                      <a:moveTo>
                        <a:pt x="166" y="183"/>
                      </a:moveTo>
                      <a:cubicBezTo>
                        <a:pt x="166" y="183"/>
                        <a:pt x="166" y="184"/>
                        <a:pt x="165" y="184"/>
                      </a:cubicBezTo>
                      <a:cubicBezTo>
                        <a:pt x="102" y="184"/>
                        <a:pt x="102" y="184"/>
                        <a:pt x="102" y="184"/>
                      </a:cubicBezTo>
                      <a:cubicBezTo>
                        <a:pt x="102" y="184"/>
                        <a:pt x="102" y="184"/>
                        <a:pt x="102" y="183"/>
                      </a:cubicBezTo>
                      <a:cubicBezTo>
                        <a:pt x="100" y="166"/>
                        <a:pt x="94" y="152"/>
                        <a:pt x="83" y="138"/>
                      </a:cubicBezTo>
                      <a:cubicBezTo>
                        <a:pt x="72" y="124"/>
                        <a:pt x="70" y="128"/>
                        <a:pt x="57" y="115"/>
                      </a:cubicBezTo>
                      <a:cubicBezTo>
                        <a:pt x="44" y="103"/>
                        <a:pt x="23" y="58"/>
                        <a:pt x="22" y="56"/>
                      </a:cubicBezTo>
                      <a:cubicBezTo>
                        <a:pt x="21" y="54"/>
                        <a:pt x="0" y="15"/>
                        <a:pt x="0" y="10"/>
                      </a:cubicBezTo>
                      <a:cubicBezTo>
                        <a:pt x="0" y="5"/>
                        <a:pt x="14" y="0"/>
                        <a:pt x="24" y="2"/>
                      </a:cubicBezTo>
                      <a:cubicBezTo>
                        <a:pt x="36" y="4"/>
                        <a:pt x="37" y="9"/>
                        <a:pt x="53" y="35"/>
                      </a:cubicBezTo>
                      <a:cubicBezTo>
                        <a:pt x="69" y="62"/>
                        <a:pt x="86" y="71"/>
                        <a:pt x="119" y="84"/>
                      </a:cubicBezTo>
                      <a:cubicBezTo>
                        <a:pt x="152" y="98"/>
                        <a:pt x="151" y="99"/>
                        <a:pt x="157" y="107"/>
                      </a:cubicBezTo>
                      <a:cubicBezTo>
                        <a:pt x="163" y="115"/>
                        <a:pt x="166" y="183"/>
                        <a:pt x="166" y="183"/>
                      </a:cubicBezTo>
                      <a:close/>
                    </a:path>
                  </a:pathLst>
                </a:custGeom>
                <a:solidFill>
                  <a:srgbClr val="D692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US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6" name="Freeform 405">
                  <a:extLst>
                    <a:ext uri="{FF2B5EF4-FFF2-40B4-BE49-F238E27FC236}">
                      <a16:creationId xmlns:a16="http://schemas.microsoft.com/office/drawing/2014/main" id="{E1CF1AE8-16FD-4E22-A054-5BA21204C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429116" y="2784495"/>
                  <a:ext cx="1141418" cy="947371"/>
                </a:xfrm>
                <a:custGeom>
                  <a:avLst/>
                  <a:gdLst>
                    <a:gd name="T0" fmla="*/ 160 w 254"/>
                    <a:gd name="T1" fmla="*/ 0 h 352"/>
                    <a:gd name="T2" fmla="*/ 160 w 254"/>
                    <a:gd name="T3" fmla="*/ 0 h 352"/>
                    <a:gd name="T4" fmla="*/ 159 w 254"/>
                    <a:gd name="T5" fmla="*/ 2 h 352"/>
                    <a:gd name="T6" fmla="*/ 144 w 254"/>
                    <a:gd name="T7" fmla="*/ 14 h 352"/>
                    <a:gd name="T8" fmla="*/ 125 w 254"/>
                    <a:gd name="T9" fmla="*/ 20 h 352"/>
                    <a:gd name="T10" fmla="*/ 125 w 254"/>
                    <a:gd name="T11" fmla="*/ 20 h 352"/>
                    <a:gd name="T12" fmla="*/ 99 w 254"/>
                    <a:gd name="T13" fmla="*/ 16 h 352"/>
                    <a:gd name="T14" fmla="*/ 88 w 254"/>
                    <a:gd name="T15" fmla="*/ 9 h 352"/>
                    <a:gd name="T16" fmla="*/ 81 w 254"/>
                    <a:gd name="T17" fmla="*/ 1 h 352"/>
                    <a:gd name="T18" fmla="*/ 58 w 254"/>
                    <a:gd name="T19" fmla="*/ 3 h 352"/>
                    <a:gd name="T20" fmla="*/ 48 w 254"/>
                    <a:gd name="T21" fmla="*/ 28 h 352"/>
                    <a:gd name="T22" fmla="*/ 16 w 254"/>
                    <a:gd name="T23" fmla="*/ 66 h 352"/>
                    <a:gd name="T24" fmla="*/ 0 w 254"/>
                    <a:gd name="T25" fmla="*/ 86 h 352"/>
                    <a:gd name="T26" fmla="*/ 21 w 254"/>
                    <a:gd name="T27" fmla="*/ 271 h 352"/>
                    <a:gd name="T28" fmla="*/ 16 w 254"/>
                    <a:gd name="T29" fmla="*/ 340 h 352"/>
                    <a:gd name="T30" fmla="*/ 234 w 254"/>
                    <a:gd name="T31" fmla="*/ 352 h 352"/>
                    <a:gd name="T32" fmla="*/ 254 w 254"/>
                    <a:gd name="T33" fmla="*/ 65 h 352"/>
                    <a:gd name="T34" fmla="*/ 160 w 254"/>
                    <a:gd name="T35" fmla="*/ 0 h 352"/>
                    <a:gd name="connsiteX0" fmla="*/ 6299 w 9396"/>
                    <a:gd name="connsiteY0" fmla="*/ 0 h 10000"/>
                    <a:gd name="connsiteX1" fmla="*/ 6299 w 9396"/>
                    <a:gd name="connsiteY1" fmla="*/ 0 h 10000"/>
                    <a:gd name="connsiteX2" fmla="*/ 6260 w 9396"/>
                    <a:gd name="connsiteY2" fmla="*/ 57 h 10000"/>
                    <a:gd name="connsiteX3" fmla="*/ 5669 w 9396"/>
                    <a:gd name="connsiteY3" fmla="*/ 398 h 10000"/>
                    <a:gd name="connsiteX4" fmla="*/ 4921 w 9396"/>
                    <a:gd name="connsiteY4" fmla="*/ 568 h 10000"/>
                    <a:gd name="connsiteX5" fmla="*/ 4921 w 9396"/>
                    <a:gd name="connsiteY5" fmla="*/ 568 h 10000"/>
                    <a:gd name="connsiteX6" fmla="*/ 3898 w 9396"/>
                    <a:gd name="connsiteY6" fmla="*/ 455 h 10000"/>
                    <a:gd name="connsiteX7" fmla="*/ 3465 w 9396"/>
                    <a:gd name="connsiteY7" fmla="*/ 256 h 10000"/>
                    <a:gd name="connsiteX8" fmla="*/ 3189 w 9396"/>
                    <a:gd name="connsiteY8" fmla="*/ 28 h 10000"/>
                    <a:gd name="connsiteX9" fmla="*/ 2283 w 9396"/>
                    <a:gd name="connsiteY9" fmla="*/ 85 h 10000"/>
                    <a:gd name="connsiteX10" fmla="*/ 1890 w 9396"/>
                    <a:gd name="connsiteY10" fmla="*/ 795 h 10000"/>
                    <a:gd name="connsiteX11" fmla="*/ 630 w 9396"/>
                    <a:gd name="connsiteY11" fmla="*/ 1875 h 10000"/>
                    <a:gd name="connsiteX12" fmla="*/ 0 w 9396"/>
                    <a:gd name="connsiteY12" fmla="*/ 2443 h 10000"/>
                    <a:gd name="connsiteX13" fmla="*/ 827 w 9396"/>
                    <a:gd name="connsiteY13" fmla="*/ 7699 h 10000"/>
                    <a:gd name="connsiteX14" fmla="*/ 630 w 9396"/>
                    <a:gd name="connsiteY14" fmla="*/ 9659 h 10000"/>
                    <a:gd name="connsiteX15" fmla="*/ 9213 w 9396"/>
                    <a:gd name="connsiteY15" fmla="*/ 10000 h 10000"/>
                    <a:gd name="connsiteX16" fmla="*/ 9098 w 9396"/>
                    <a:gd name="connsiteY16" fmla="*/ 2274 h 10000"/>
                    <a:gd name="connsiteX17" fmla="*/ 6299 w 9396"/>
                    <a:gd name="connsiteY17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396" h="10000">
                      <a:moveTo>
                        <a:pt x="6299" y="0"/>
                      </a:moveTo>
                      <a:lnTo>
                        <a:pt x="6299" y="0"/>
                      </a:lnTo>
                      <a:cubicBezTo>
                        <a:pt x="6299" y="28"/>
                        <a:pt x="6260" y="28"/>
                        <a:pt x="6260" y="57"/>
                      </a:cubicBezTo>
                      <a:cubicBezTo>
                        <a:pt x="6102" y="199"/>
                        <a:pt x="5906" y="313"/>
                        <a:pt x="5669" y="398"/>
                      </a:cubicBezTo>
                      <a:cubicBezTo>
                        <a:pt x="5433" y="483"/>
                        <a:pt x="5197" y="568"/>
                        <a:pt x="4921" y="568"/>
                      </a:cubicBezTo>
                      <a:lnTo>
                        <a:pt x="4921" y="568"/>
                      </a:lnTo>
                      <a:cubicBezTo>
                        <a:pt x="4567" y="597"/>
                        <a:pt x="4213" y="568"/>
                        <a:pt x="3898" y="455"/>
                      </a:cubicBezTo>
                      <a:cubicBezTo>
                        <a:pt x="3780" y="398"/>
                        <a:pt x="3622" y="313"/>
                        <a:pt x="3465" y="256"/>
                      </a:cubicBezTo>
                      <a:cubicBezTo>
                        <a:pt x="3346" y="199"/>
                        <a:pt x="3268" y="114"/>
                        <a:pt x="3189" y="28"/>
                      </a:cubicBezTo>
                      <a:cubicBezTo>
                        <a:pt x="2874" y="57"/>
                        <a:pt x="2598" y="57"/>
                        <a:pt x="2283" y="85"/>
                      </a:cubicBezTo>
                      <a:cubicBezTo>
                        <a:pt x="2244" y="341"/>
                        <a:pt x="2126" y="568"/>
                        <a:pt x="1890" y="795"/>
                      </a:cubicBezTo>
                      <a:cubicBezTo>
                        <a:pt x="1496" y="1165"/>
                        <a:pt x="1063" y="1506"/>
                        <a:pt x="630" y="1875"/>
                      </a:cubicBezTo>
                      <a:cubicBezTo>
                        <a:pt x="433" y="2045"/>
                        <a:pt x="197" y="2244"/>
                        <a:pt x="0" y="2443"/>
                      </a:cubicBezTo>
                      <a:cubicBezTo>
                        <a:pt x="354" y="3580"/>
                        <a:pt x="787" y="5341"/>
                        <a:pt x="827" y="7699"/>
                      </a:cubicBezTo>
                      <a:cubicBezTo>
                        <a:pt x="827" y="8239"/>
                        <a:pt x="748" y="8949"/>
                        <a:pt x="630" y="9659"/>
                      </a:cubicBezTo>
                      <a:cubicBezTo>
                        <a:pt x="3504" y="9517"/>
                        <a:pt x="6378" y="9659"/>
                        <a:pt x="9213" y="10000"/>
                      </a:cubicBezTo>
                      <a:cubicBezTo>
                        <a:pt x="9685" y="6705"/>
                        <a:pt x="9098" y="2274"/>
                        <a:pt x="9098" y="2274"/>
                      </a:cubicBezTo>
                      <a:cubicBezTo>
                        <a:pt x="9098" y="711"/>
                        <a:pt x="8031" y="28"/>
                        <a:pt x="6299" y="0"/>
                      </a:cubicBez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7" name="Freeform 406">
                  <a:extLst>
                    <a:ext uri="{FF2B5EF4-FFF2-40B4-BE49-F238E27FC236}">
                      <a16:creationId xmlns:a16="http://schemas.microsoft.com/office/drawing/2014/main" id="{21AD2E3F-6937-4B00-95D1-5BC4E9275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914851" y="2915308"/>
                  <a:ext cx="383751" cy="917996"/>
                </a:xfrm>
                <a:custGeom>
                  <a:avLst/>
                  <a:gdLst>
                    <a:gd name="T0" fmla="*/ 54 w 80"/>
                    <a:gd name="T1" fmla="*/ 0 h 336"/>
                    <a:gd name="T2" fmla="*/ 45 w 80"/>
                    <a:gd name="T3" fmla="*/ 8 h 336"/>
                    <a:gd name="T4" fmla="*/ 2 w 80"/>
                    <a:gd name="T5" fmla="*/ 290 h 336"/>
                    <a:gd name="T6" fmla="*/ 58 w 80"/>
                    <a:gd name="T7" fmla="*/ 336 h 336"/>
                    <a:gd name="T8" fmla="*/ 76 w 80"/>
                    <a:gd name="T9" fmla="*/ 295 h 336"/>
                    <a:gd name="T10" fmla="*/ 61 w 80"/>
                    <a:gd name="T11" fmla="*/ 7 h 336"/>
                    <a:gd name="T12" fmla="*/ 54 w 80"/>
                    <a:gd name="T13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336">
                      <a:moveTo>
                        <a:pt x="54" y="0"/>
                      </a:moveTo>
                      <a:cubicBezTo>
                        <a:pt x="49" y="0"/>
                        <a:pt x="45" y="3"/>
                        <a:pt x="45" y="8"/>
                      </a:cubicBezTo>
                      <a:cubicBezTo>
                        <a:pt x="38" y="52"/>
                        <a:pt x="0" y="270"/>
                        <a:pt x="2" y="290"/>
                      </a:cubicBezTo>
                      <a:cubicBezTo>
                        <a:pt x="4" y="312"/>
                        <a:pt x="58" y="336"/>
                        <a:pt x="58" y="336"/>
                      </a:cubicBezTo>
                      <a:cubicBezTo>
                        <a:pt x="58" y="336"/>
                        <a:pt x="71" y="320"/>
                        <a:pt x="76" y="295"/>
                      </a:cubicBezTo>
                      <a:cubicBezTo>
                        <a:pt x="80" y="272"/>
                        <a:pt x="64" y="48"/>
                        <a:pt x="61" y="7"/>
                      </a:cubicBezTo>
                      <a:cubicBezTo>
                        <a:pt x="60" y="3"/>
                        <a:pt x="57" y="0"/>
                        <a:pt x="54" y="0"/>
                      </a:cubicBezTo>
                    </a:path>
                  </a:pathLst>
                </a:custGeom>
                <a:solidFill>
                  <a:srgbClr val="DB9E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29C4E360-FE55-4D07-8A98-8F0D17CFC4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1980927" y="3092517"/>
                  <a:ext cx="177898" cy="98772"/>
                </a:xfrm>
                <a:custGeom>
                  <a:avLst/>
                  <a:gdLst>
                    <a:gd name="T0" fmla="*/ 5 w 37"/>
                    <a:gd name="T1" fmla="*/ 5 h 36"/>
                    <a:gd name="T2" fmla="*/ 0 w 37"/>
                    <a:gd name="T3" fmla="*/ 36 h 36"/>
                    <a:gd name="T4" fmla="*/ 0 w 37"/>
                    <a:gd name="T5" fmla="*/ 36 h 36"/>
                    <a:gd name="T6" fmla="*/ 5 w 37"/>
                    <a:gd name="T7" fmla="*/ 5 h 36"/>
                    <a:gd name="T8" fmla="*/ 36 w 37"/>
                    <a:gd name="T9" fmla="*/ 0 h 36"/>
                    <a:gd name="T10" fmla="*/ 37 w 37"/>
                    <a:gd name="T11" fmla="*/ 12 h 36"/>
                    <a:gd name="T12" fmla="*/ 36 w 37"/>
                    <a:gd name="T13" fmla="*/ 0 h 36"/>
                    <a:gd name="T14" fmla="*/ 36 w 37"/>
                    <a:gd name="T1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5" y="5"/>
                      </a:moveTo>
                      <a:cubicBezTo>
                        <a:pt x="4" y="15"/>
                        <a:pt x="2" y="2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2" y="26"/>
                        <a:pt x="4" y="15"/>
                        <a:pt x="5" y="5"/>
                      </a:cubicBezTo>
                      <a:moveTo>
                        <a:pt x="36" y="0"/>
                      </a:moveTo>
                      <a:cubicBezTo>
                        <a:pt x="36" y="4"/>
                        <a:pt x="36" y="8"/>
                        <a:pt x="37" y="12"/>
                      </a:cubicBezTo>
                      <a:cubicBezTo>
                        <a:pt x="36" y="8"/>
                        <a:pt x="36" y="4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B0F4AF89-F9CE-4A9E-B9B9-1FF3AA932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813195" y="2790391"/>
                  <a:ext cx="365962" cy="49386"/>
                </a:xfrm>
                <a:custGeom>
                  <a:avLst/>
                  <a:gdLst>
                    <a:gd name="T0" fmla="*/ 76 w 76"/>
                    <a:gd name="T1" fmla="*/ 0 h 18"/>
                    <a:gd name="T2" fmla="*/ 73 w 76"/>
                    <a:gd name="T3" fmla="*/ 0 h 18"/>
                    <a:gd name="T4" fmla="*/ 73 w 76"/>
                    <a:gd name="T5" fmla="*/ 3 h 18"/>
                    <a:gd name="T6" fmla="*/ 39 w 76"/>
                    <a:gd name="T7" fmla="*/ 1 h 18"/>
                    <a:gd name="T8" fmla="*/ 0 w 76"/>
                    <a:gd name="T9" fmla="*/ 1 h 18"/>
                    <a:gd name="T10" fmla="*/ 6 w 76"/>
                    <a:gd name="T11" fmla="*/ 7 h 18"/>
                    <a:gd name="T12" fmla="*/ 16 w 76"/>
                    <a:gd name="T13" fmla="*/ 13 h 18"/>
                    <a:gd name="T14" fmla="*/ 28 w 76"/>
                    <a:gd name="T15" fmla="*/ 12 h 18"/>
                    <a:gd name="T16" fmla="*/ 47 w 76"/>
                    <a:gd name="T17" fmla="*/ 18 h 18"/>
                    <a:gd name="T18" fmla="*/ 62 w 76"/>
                    <a:gd name="T19" fmla="*/ 12 h 18"/>
                    <a:gd name="T20" fmla="*/ 76 w 7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18">
                      <a:moveTo>
                        <a:pt x="76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4" y="5"/>
                        <a:pt x="6" y="7"/>
                      </a:cubicBezTo>
                      <a:cubicBezTo>
                        <a:pt x="9" y="9"/>
                        <a:pt x="13" y="11"/>
                        <a:pt x="16" y="13"/>
                      </a:cubicBezTo>
                      <a:cubicBezTo>
                        <a:pt x="19" y="12"/>
                        <a:pt x="23" y="12"/>
                        <a:pt x="28" y="12"/>
                      </a:cubicBezTo>
                      <a:cubicBezTo>
                        <a:pt x="35" y="12"/>
                        <a:pt x="42" y="13"/>
                        <a:pt x="47" y="18"/>
                      </a:cubicBezTo>
                      <a:cubicBezTo>
                        <a:pt x="52" y="17"/>
                        <a:pt x="57" y="15"/>
                        <a:pt x="62" y="12"/>
                      </a:cubicBezTo>
                      <a:cubicBezTo>
                        <a:pt x="68" y="9"/>
                        <a:pt x="72" y="5"/>
                        <a:pt x="76" y="0"/>
                      </a:cubicBezTo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E5117BA3-7DD8-48F4-A149-AB1A958F8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828443" y="2790391"/>
                  <a:ext cx="162650" cy="7263"/>
                </a:xfrm>
                <a:custGeom>
                  <a:avLst/>
                  <a:gdLst>
                    <a:gd name="T0" fmla="*/ 64 w 64"/>
                    <a:gd name="T1" fmla="*/ 0 h 5"/>
                    <a:gd name="T2" fmla="*/ 0 w 64"/>
                    <a:gd name="T3" fmla="*/ 2 h 5"/>
                    <a:gd name="T4" fmla="*/ 64 w 64"/>
                    <a:gd name="T5" fmla="*/ 5 h 5"/>
                    <a:gd name="T6" fmla="*/ 64 w 6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5">
                      <a:moveTo>
                        <a:pt x="64" y="0"/>
                      </a:moveTo>
                      <a:lnTo>
                        <a:pt x="0" y="2"/>
                      </a:lnTo>
                      <a:lnTo>
                        <a:pt x="64" y="5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C68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B6A911B6-5A95-4E60-AC91-DAB56D0EB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828443" y="2790391"/>
                  <a:ext cx="162650" cy="7263"/>
                </a:xfrm>
                <a:custGeom>
                  <a:avLst/>
                  <a:gdLst>
                    <a:gd name="T0" fmla="*/ 64 w 64"/>
                    <a:gd name="T1" fmla="*/ 0 h 5"/>
                    <a:gd name="T2" fmla="*/ 0 w 64"/>
                    <a:gd name="T3" fmla="*/ 2 h 5"/>
                    <a:gd name="T4" fmla="*/ 64 w 64"/>
                    <a:gd name="T5" fmla="*/ 5 h 5"/>
                    <a:gd name="T6" fmla="*/ 64 w 6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5">
                      <a:moveTo>
                        <a:pt x="64" y="0"/>
                      </a:moveTo>
                      <a:lnTo>
                        <a:pt x="0" y="2"/>
                      </a:lnTo>
                      <a:lnTo>
                        <a:pt x="64" y="5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8DA85359-3D58-4E93-8C64-4CDF2BF887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1747118" y="2790391"/>
                  <a:ext cx="518446" cy="185923"/>
                </a:xfrm>
                <a:custGeom>
                  <a:avLst/>
                  <a:gdLst>
                    <a:gd name="T0" fmla="*/ 18 w 108"/>
                    <a:gd name="T1" fmla="*/ 1 h 68"/>
                    <a:gd name="T2" fmla="*/ 0 w 108"/>
                    <a:gd name="T3" fmla="*/ 1 h 68"/>
                    <a:gd name="T4" fmla="*/ 0 w 108"/>
                    <a:gd name="T5" fmla="*/ 2 h 68"/>
                    <a:gd name="T6" fmla="*/ 4 w 108"/>
                    <a:gd name="T7" fmla="*/ 47 h 68"/>
                    <a:gd name="T8" fmla="*/ 16 w 108"/>
                    <a:gd name="T9" fmla="*/ 68 h 68"/>
                    <a:gd name="T10" fmla="*/ 29 w 108"/>
                    <a:gd name="T11" fmla="*/ 50 h 68"/>
                    <a:gd name="T12" fmla="*/ 23 w 108"/>
                    <a:gd name="T13" fmla="*/ 39 h 68"/>
                    <a:gd name="T14" fmla="*/ 23 w 108"/>
                    <a:gd name="T15" fmla="*/ 39 h 68"/>
                    <a:gd name="T16" fmla="*/ 23 w 108"/>
                    <a:gd name="T17" fmla="*/ 39 h 68"/>
                    <a:gd name="T18" fmla="*/ 21 w 108"/>
                    <a:gd name="T19" fmla="*/ 26 h 68"/>
                    <a:gd name="T20" fmla="*/ 30 w 108"/>
                    <a:gd name="T21" fmla="*/ 14 h 68"/>
                    <a:gd name="T22" fmla="*/ 30 w 108"/>
                    <a:gd name="T23" fmla="*/ 14 h 68"/>
                    <a:gd name="T24" fmla="*/ 34 w 108"/>
                    <a:gd name="T25" fmla="*/ 13 h 68"/>
                    <a:gd name="T26" fmla="*/ 24 w 108"/>
                    <a:gd name="T27" fmla="*/ 7 h 68"/>
                    <a:gd name="T28" fmla="*/ 18 w 108"/>
                    <a:gd name="T29" fmla="*/ 1 h 68"/>
                    <a:gd name="T30" fmla="*/ 107 w 108"/>
                    <a:gd name="T31" fmla="*/ 0 h 68"/>
                    <a:gd name="T32" fmla="*/ 94 w 108"/>
                    <a:gd name="T33" fmla="*/ 0 h 68"/>
                    <a:gd name="T34" fmla="*/ 80 w 108"/>
                    <a:gd name="T35" fmla="*/ 12 h 68"/>
                    <a:gd name="T36" fmla="*/ 65 w 108"/>
                    <a:gd name="T37" fmla="*/ 18 h 68"/>
                    <a:gd name="T38" fmla="*/ 68 w 108"/>
                    <a:gd name="T39" fmla="*/ 22 h 68"/>
                    <a:gd name="T40" fmla="*/ 68 w 108"/>
                    <a:gd name="T41" fmla="*/ 22 h 68"/>
                    <a:gd name="T42" fmla="*/ 69 w 108"/>
                    <a:gd name="T43" fmla="*/ 22 h 68"/>
                    <a:gd name="T44" fmla="*/ 69 w 108"/>
                    <a:gd name="T45" fmla="*/ 22 h 68"/>
                    <a:gd name="T46" fmla="*/ 69 w 108"/>
                    <a:gd name="T47" fmla="*/ 22 h 68"/>
                    <a:gd name="T48" fmla="*/ 69 w 108"/>
                    <a:gd name="T49" fmla="*/ 23 h 68"/>
                    <a:gd name="T50" fmla="*/ 69 w 108"/>
                    <a:gd name="T51" fmla="*/ 23 h 68"/>
                    <a:gd name="T52" fmla="*/ 69 w 108"/>
                    <a:gd name="T53" fmla="*/ 23 h 68"/>
                    <a:gd name="T54" fmla="*/ 69 w 108"/>
                    <a:gd name="T55" fmla="*/ 23 h 68"/>
                    <a:gd name="T56" fmla="*/ 71 w 108"/>
                    <a:gd name="T57" fmla="*/ 33 h 68"/>
                    <a:gd name="T58" fmla="*/ 71 w 108"/>
                    <a:gd name="T59" fmla="*/ 33 h 68"/>
                    <a:gd name="T60" fmla="*/ 71 w 108"/>
                    <a:gd name="T61" fmla="*/ 33 h 68"/>
                    <a:gd name="T62" fmla="*/ 60 w 108"/>
                    <a:gd name="T63" fmla="*/ 53 h 68"/>
                    <a:gd name="T64" fmla="*/ 73 w 108"/>
                    <a:gd name="T65" fmla="*/ 68 h 68"/>
                    <a:gd name="T66" fmla="*/ 92 w 108"/>
                    <a:gd name="T67" fmla="*/ 48 h 68"/>
                    <a:gd name="T68" fmla="*/ 108 w 108"/>
                    <a:gd name="T69" fmla="*/ 11 h 68"/>
                    <a:gd name="T70" fmla="*/ 107 w 108"/>
                    <a:gd name="T7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8" h="68">
                      <a:moveTo>
                        <a:pt x="18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10"/>
                        <a:pt x="2" y="26"/>
                        <a:pt x="4" y="47"/>
                      </a:cubicBezTo>
                      <a:cubicBezTo>
                        <a:pt x="7" y="55"/>
                        <a:pt x="10" y="63"/>
                        <a:pt x="16" y="68"/>
                      </a:cubicBezTo>
                      <a:cubicBezTo>
                        <a:pt x="16" y="68"/>
                        <a:pt x="19" y="56"/>
                        <a:pt x="29" y="50"/>
                      </a:cubicBezTo>
                      <a:cubicBezTo>
                        <a:pt x="27" y="47"/>
                        <a:pt x="25" y="44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2" y="34"/>
                        <a:pt x="21" y="29"/>
                        <a:pt x="21" y="26"/>
                      </a:cubicBezTo>
                      <a:cubicBezTo>
                        <a:pt x="21" y="14"/>
                        <a:pt x="29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1" y="14"/>
                        <a:pt x="34" y="13"/>
                      </a:cubicBezTo>
                      <a:cubicBezTo>
                        <a:pt x="31" y="11"/>
                        <a:pt x="27" y="9"/>
                        <a:pt x="24" y="7"/>
                      </a:cubicBezTo>
                      <a:cubicBezTo>
                        <a:pt x="22" y="5"/>
                        <a:pt x="20" y="3"/>
                        <a:pt x="18" y="1"/>
                      </a:cubicBezTo>
                      <a:moveTo>
                        <a:pt x="107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0" y="5"/>
                        <a:pt x="86" y="9"/>
                        <a:pt x="80" y="12"/>
                      </a:cubicBezTo>
                      <a:cubicBezTo>
                        <a:pt x="75" y="15"/>
                        <a:pt x="70" y="17"/>
                        <a:pt x="65" y="18"/>
                      </a:cubicBezTo>
                      <a:cubicBezTo>
                        <a:pt x="66" y="19"/>
                        <a:pt x="67" y="20"/>
                        <a:pt x="68" y="22"/>
                      </a:cubicBezTo>
                      <a:cubicBezTo>
                        <a:pt x="68" y="22"/>
                        <a:pt x="68" y="22"/>
                        <a:pt x="68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71" y="26"/>
                        <a:pt x="71" y="30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0" y="41"/>
                        <a:pt x="64" y="49"/>
                        <a:pt x="60" y="53"/>
                      </a:cubicBezTo>
                      <a:cubicBezTo>
                        <a:pt x="69" y="59"/>
                        <a:pt x="73" y="68"/>
                        <a:pt x="73" y="68"/>
                      </a:cubicBezTo>
                      <a:cubicBezTo>
                        <a:pt x="73" y="68"/>
                        <a:pt x="83" y="60"/>
                        <a:pt x="92" y="48"/>
                      </a:cubicBezTo>
                      <a:cubicBezTo>
                        <a:pt x="97" y="35"/>
                        <a:pt x="102" y="23"/>
                        <a:pt x="108" y="11"/>
                      </a:cubicBezTo>
                      <a:cubicBezTo>
                        <a:pt x="108" y="8"/>
                        <a:pt x="108" y="4"/>
                        <a:pt x="107" y="0"/>
                      </a:cubicBezTo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DB7193B7-E05F-4CFE-851D-22F6EEB20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891977" y="2803464"/>
                  <a:ext cx="299886" cy="161231"/>
                </a:xfrm>
                <a:custGeom>
                  <a:avLst/>
                  <a:gdLst>
                    <a:gd name="T0" fmla="*/ 15 w 63"/>
                    <a:gd name="T1" fmla="*/ 9 h 59"/>
                    <a:gd name="T2" fmla="*/ 8 w 63"/>
                    <a:gd name="T3" fmla="*/ 34 h 59"/>
                    <a:gd name="T4" fmla="*/ 40 w 63"/>
                    <a:gd name="T5" fmla="*/ 52 h 59"/>
                    <a:gd name="T6" fmla="*/ 53 w 63"/>
                    <a:gd name="T7" fmla="*/ 17 h 59"/>
                    <a:gd name="T8" fmla="*/ 15 w 63"/>
                    <a:gd name="T9" fmla="*/ 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9">
                      <a:moveTo>
                        <a:pt x="15" y="9"/>
                      </a:moveTo>
                      <a:cubicBezTo>
                        <a:pt x="15" y="9"/>
                        <a:pt x="0" y="9"/>
                        <a:pt x="8" y="34"/>
                      </a:cubicBezTo>
                      <a:cubicBezTo>
                        <a:pt x="16" y="59"/>
                        <a:pt x="40" y="52"/>
                        <a:pt x="40" y="52"/>
                      </a:cubicBezTo>
                      <a:cubicBezTo>
                        <a:pt x="40" y="52"/>
                        <a:pt x="63" y="35"/>
                        <a:pt x="53" y="17"/>
                      </a:cubicBezTo>
                      <a:cubicBezTo>
                        <a:pt x="44" y="0"/>
                        <a:pt x="15" y="9"/>
                        <a:pt x="15" y="9"/>
                      </a:cubicBezTo>
                    </a:path>
                  </a:pathLst>
                </a:custGeom>
                <a:solidFill>
                  <a:srgbClr val="DB9E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F267F6A2-187C-4CB0-BA61-36FCDD33D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1925017" y="2825252"/>
                  <a:ext cx="238892" cy="71174"/>
                </a:xfrm>
                <a:custGeom>
                  <a:avLst/>
                  <a:gdLst>
                    <a:gd name="T0" fmla="*/ 2 w 50"/>
                    <a:gd name="T1" fmla="*/ 26 h 26"/>
                    <a:gd name="T2" fmla="*/ 2 w 50"/>
                    <a:gd name="T3" fmla="*/ 26 h 26"/>
                    <a:gd name="T4" fmla="*/ 2 w 50"/>
                    <a:gd name="T5" fmla="*/ 26 h 26"/>
                    <a:gd name="T6" fmla="*/ 50 w 50"/>
                    <a:gd name="T7" fmla="*/ 20 h 26"/>
                    <a:gd name="T8" fmla="*/ 50 w 50"/>
                    <a:gd name="T9" fmla="*/ 20 h 26"/>
                    <a:gd name="T10" fmla="*/ 50 w 50"/>
                    <a:gd name="T11" fmla="*/ 20 h 26"/>
                    <a:gd name="T12" fmla="*/ 48 w 50"/>
                    <a:gd name="T13" fmla="*/ 10 h 26"/>
                    <a:gd name="T14" fmla="*/ 50 w 50"/>
                    <a:gd name="T15" fmla="*/ 20 h 26"/>
                    <a:gd name="T16" fmla="*/ 48 w 50"/>
                    <a:gd name="T17" fmla="*/ 10 h 26"/>
                    <a:gd name="T18" fmla="*/ 48 w 50"/>
                    <a:gd name="T19" fmla="*/ 10 h 26"/>
                    <a:gd name="T20" fmla="*/ 48 w 50"/>
                    <a:gd name="T21" fmla="*/ 10 h 26"/>
                    <a:gd name="T22" fmla="*/ 48 w 50"/>
                    <a:gd name="T23" fmla="*/ 10 h 26"/>
                    <a:gd name="T24" fmla="*/ 48 w 50"/>
                    <a:gd name="T25" fmla="*/ 9 h 26"/>
                    <a:gd name="T26" fmla="*/ 48 w 50"/>
                    <a:gd name="T27" fmla="*/ 10 h 26"/>
                    <a:gd name="T28" fmla="*/ 48 w 50"/>
                    <a:gd name="T29" fmla="*/ 9 h 26"/>
                    <a:gd name="T30" fmla="*/ 48 w 50"/>
                    <a:gd name="T31" fmla="*/ 9 h 26"/>
                    <a:gd name="T32" fmla="*/ 48 w 50"/>
                    <a:gd name="T33" fmla="*/ 9 h 26"/>
                    <a:gd name="T34" fmla="*/ 48 w 50"/>
                    <a:gd name="T35" fmla="*/ 9 h 26"/>
                    <a:gd name="T36" fmla="*/ 44 w 50"/>
                    <a:gd name="T37" fmla="*/ 5 h 26"/>
                    <a:gd name="T38" fmla="*/ 44 w 50"/>
                    <a:gd name="T39" fmla="*/ 5 h 26"/>
                    <a:gd name="T40" fmla="*/ 47 w 50"/>
                    <a:gd name="T41" fmla="*/ 9 h 26"/>
                    <a:gd name="T42" fmla="*/ 47 w 50"/>
                    <a:gd name="T43" fmla="*/ 9 h 26"/>
                    <a:gd name="T44" fmla="*/ 47 w 50"/>
                    <a:gd name="T45" fmla="*/ 9 h 26"/>
                    <a:gd name="T46" fmla="*/ 44 w 50"/>
                    <a:gd name="T47" fmla="*/ 5 h 26"/>
                    <a:gd name="T48" fmla="*/ 13 w 50"/>
                    <a:gd name="T49" fmla="*/ 0 h 26"/>
                    <a:gd name="T50" fmla="*/ 9 w 50"/>
                    <a:gd name="T51" fmla="*/ 1 h 26"/>
                    <a:gd name="T52" fmla="*/ 9 w 50"/>
                    <a:gd name="T53" fmla="*/ 1 h 26"/>
                    <a:gd name="T54" fmla="*/ 0 w 50"/>
                    <a:gd name="T55" fmla="*/ 13 h 26"/>
                    <a:gd name="T56" fmla="*/ 9 w 50"/>
                    <a:gd name="T57" fmla="*/ 1 h 26"/>
                    <a:gd name="T58" fmla="*/ 9 w 50"/>
                    <a:gd name="T59" fmla="*/ 1 h 26"/>
                    <a:gd name="T60" fmla="*/ 13 w 50"/>
                    <a:gd name="T61" fmla="*/ 0 h 26"/>
                    <a:gd name="T62" fmla="*/ 13 w 50"/>
                    <a:gd name="T6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0" h="26">
                      <a:moveTo>
                        <a:pt x="2" y="26"/>
                      </a:move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moveTo>
                        <a:pt x="50" y="20"/>
                      </a:move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moveTo>
                        <a:pt x="48" y="10"/>
                      </a:moveTo>
                      <a:cubicBezTo>
                        <a:pt x="50" y="13"/>
                        <a:pt x="50" y="17"/>
                        <a:pt x="50" y="20"/>
                      </a:cubicBezTo>
                      <a:cubicBezTo>
                        <a:pt x="50" y="17"/>
                        <a:pt x="50" y="13"/>
                        <a:pt x="48" y="10"/>
                      </a:cubicBezTo>
                      <a:moveTo>
                        <a:pt x="48" y="10"/>
                      </a:move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moveTo>
                        <a:pt x="48" y="9"/>
                      </a:moveTo>
                      <a:cubicBezTo>
                        <a:pt x="48" y="9"/>
                        <a:pt x="48" y="10"/>
                        <a:pt x="48" y="10"/>
                      </a:cubicBezTo>
                      <a:cubicBezTo>
                        <a:pt x="48" y="10"/>
                        <a:pt x="48" y="9"/>
                        <a:pt x="48" y="9"/>
                      </a:cubicBezTo>
                      <a:moveTo>
                        <a:pt x="48" y="9"/>
                      </a:move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moveTo>
                        <a:pt x="44" y="5"/>
                      </a:move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5" y="6"/>
                        <a:pt x="46" y="7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45" y="6"/>
                        <a:pt x="44" y="5"/>
                      </a:cubicBezTo>
                      <a:moveTo>
                        <a:pt x="13" y="0"/>
                      </a:move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0" y="1"/>
                        <a:pt x="0" y="13"/>
                      </a:cubicBezTo>
                      <a:cubicBezTo>
                        <a:pt x="0" y="1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10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F80B0203-87F1-4EF6-AC81-88C438B38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925017" y="2822347"/>
                  <a:ext cx="238892" cy="110392"/>
                </a:xfrm>
                <a:custGeom>
                  <a:avLst/>
                  <a:gdLst>
                    <a:gd name="T0" fmla="*/ 25 w 50"/>
                    <a:gd name="T1" fmla="*/ 0 h 40"/>
                    <a:gd name="T2" fmla="*/ 13 w 50"/>
                    <a:gd name="T3" fmla="*/ 1 h 40"/>
                    <a:gd name="T4" fmla="*/ 9 w 50"/>
                    <a:gd name="T5" fmla="*/ 2 h 40"/>
                    <a:gd name="T6" fmla="*/ 9 w 50"/>
                    <a:gd name="T7" fmla="*/ 2 h 40"/>
                    <a:gd name="T8" fmla="*/ 0 w 50"/>
                    <a:gd name="T9" fmla="*/ 14 h 40"/>
                    <a:gd name="T10" fmla="*/ 2 w 50"/>
                    <a:gd name="T11" fmla="*/ 27 h 40"/>
                    <a:gd name="T12" fmla="*/ 2 w 50"/>
                    <a:gd name="T13" fmla="*/ 27 h 40"/>
                    <a:gd name="T14" fmla="*/ 2 w 50"/>
                    <a:gd name="T15" fmla="*/ 27 h 40"/>
                    <a:gd name="T16" fmla="*/ 10 w 50"/>
                    <a:gd name="T17" fmla="*/ 40 h 40"/>
                    <a:gd name="T18" fmla="*/ 10 w 50"/>
                    <a:gd name="T19" fmla="*/ 39 h 40"/>
                    <a:gd name="T20" fmla="*/ 19 w 50"/>
                    <a:gd name="T21" fmla="*/ 22 h 40"/>
                    <a:gd name="T22" fmla="*/ 24 w 50"/>
                    <a:gd name="T23" fmla="*/ 21 h 40"/>
                    <a:gd name="T24" fmla="*/ 35 w 50"/>
                    <a:gd name="T25" fmla="*/ 25 h 40"/>
                    <a:gd name="T26" fmla="*/ 41 w 50"/>
                    <a:gd name="T27" fmla="*/ 38 h 40"/>
                    <a:gd name="T28" fmla="*/ 50 w 50"/>
                    <a:gd name="T29" fmla="*/ 21 h 40"/>
                    <a:gd name="T30" fmla="*/ 50 w 50"/>
                    <a:gd name="T31" fmla="*/ 21 h 40"/>
                    <a:gd name="T32" fmla="*/ 50 w 50"/>
                    <a:gd name="T33" fmla="*/ 21 h 40"/>
                    <a:gd name="T34" fmla="*/ 48 w 50"/>
                    <a:gd name="T35" fmla="*/ 11 h 40"/>
                    <a:gd name="T36" fmla="*/ 48 w 50"/>
                    <a:gd name="T37" fmla="*/ 11 h 40"/>
                    <a:gd name="T38" fmla="*/ 48 w 50"/>
                    <a:gd name="T39" fmla="*/ 11 h 40"/>
                    <a:gd name="T40" fmla="*/ 48 w 50"/>
                    <a:gd name="T41" fmla="*/ 11 h 40"/>
                    <a:gd name="T42" fmla="*/ 48 w 50"/>
                    <a:gd name="T43" fmla="*/ 10 h 40"/>
                    <a:gd name="T44" fmla="*/ 48 w 50"/>
                    <a:gd name="T45" fmla="*/ 10 h 40"/>
                    <a:gd name="T46" fmla="*/ 48 w 50"/>
                    <a:gd name="T47" fmla="*/ 10 h 40"/>
                    <a:gd name="T48" fmla="*/ 47 w 50"/>
                    <a:gd name="T49" fmla="*/ 10 h 40"/>
                    <a:gd name="T50" fmla="*/ 47 w 50"/>
                    <a:gd name="T51" fmla="*/ 10 h 40"/>
                    <a:gd name="T52" fmla="*/ 44 w 50"/>
                    <a:gd name="T53" fmla="*/ 6 h 40"/>
                    <a:gd name="T54" fmla="*/ 25 w 50"/>
                    <a:gd name="T5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0" h="40">
                      <a:moveTo>
                        <a:pt x="25" y="0"/>
                      </a:moveTo>
                      <a:cubicBezTo>
                        <a:pt x="20" y="0"/>
                        <a:pt x="16" y="0"/>
                        <a:pt x="13" y="1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0" y="2"/>
                        <a:pt x="0" y="14"/>
                      </a:cubicBezTo>
                      <a:cubicBezTo>
                        <a:pt x="0" y="17"/>
                        <a:pt x="1" y="22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4" y="33"/>
                        <a:pt x="7" y="37"/>
                        <a:pt x="10" y="40"/>
                      </a:cubicBezTo>
                      <a:cubicBezTo>
                        <a:pt x="10" y="40"/>
                        <a:pt x="10" y="39"/>
                        <a:pt x="10" y="39"/>
                      </a:cubicBezTo>
                      <a:cubicBezTo>
                        <a:pt x="8" y="32"/>
                        <a:pt x="12" y="25"/>
                        <a:pt x="19" y="22"/>
                      </a:cubicBezTo>
                      <a:cubicBezTo>
                        <a:pt x="20" y="21"/>
                        <a:pt x="22" y="21"/>
                        <a:pt x="24" y="21"/>
                      </a:cubicBezTo>
                      <a:cubicBezTo>
                        <a:pt x="28" y="21"/>
                        <a:pt x="32" y="23"/>
                        <a:pt x="35" y="25"/>
                      </a:cubicBezTo>
                      <a:cubicBezTo>
                        <a:pt x="39" y="28"/>
                        <a:pt x="41" y="33"/>
                        <a:pt x="41" y="38"/>
                      </a:cubicBezTo>
                      <a:cubicBezTo>
                        <a:pt x="45" y="34"/>
                        <a:pt x="49" y="28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18"/>
                        <a:pt x="50" y="14"/>
                        <a:pt x="48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1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6" y="8"/>
                        <a:pt x="45" y="7"/>
                        <a:pt x="44" y="6"/>
                      </a:cubicBezTo>
                      <a:cubicBezTo>
                        <a:pt x="39" y="1"/>
                        <a:pt x="32" y="0"/>
                        <a:pt x="25" y="0"/>
                      </a:cubicBezTo>
                    </a:path>
                  </a:pathLst>
                </a:custGeom>
                <a:solidFill>
                  <a:srgbClr val="CC93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2CB6E8AF-743B-4F1E-A3EE-40FDF6128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714081" y="2713407"/>
                  <a:ext cx="551484" cy="229499"/>
                </a:xfrm>
                <a:custGeom>
                  <a:avLst/>
                  <a:gdLst>
                    <a:gd name="T0" fmla="*/ 104 w 115"/>
                    <a:gd name="T1" fmla="*/ 16 h 84"/>
                    <a:gd name="T2" fmla="*/ 89 w 115"/>
                    <a:gd name="T3" fmla="*/ 0 h 84"/>
                    <a:gd name="T4" fmla="*/ 50 w 115"/>
                    <a:gd name="T5" fmla="*/ 27 h 84"/>
                    <a:gd name="T6" fmla="*/ 16 w 115"/>
                    <a:gd name="T7" fmla="*/ 6 h 84"/>
                    <a:gd name="T8" fmla="*/ 0 w 115"/>
                    <a:gd name="T9" fmla="*/ 29 h 84"/>
                    <a:gd name="T10" fmla="*/ 24 w 115"/>
                    <a:gd name="T11" fmla="*/ 84 h 84"/>
                    <a:gd name="T12" fmla="*/ 46 w 115"/>
                    <a:gd name="T13" fmla="*/ 44 h 84"/>
                    <a:gd name="T14" fmla="*/ 70 w 115"/>
                    <a:gd name="T15" fmla="*/ 82 h 84"/>
                    <a:gd name="T16" fmla="*/ 104 w 115"/>
                    <a:gd name="T17" fmla="*/ 1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84">
                      <a:moveTo>
                        <a:pt x="104" y="16"/>
                      </a:moveTo>
                      <a:cubicBezTo>
                        <a:pt x="95" y="6"/>
                        <a:pt x="89" y="0"/>
                        <a:pt x="89" y="0"/>
                      </a:cubicBezTo>
                      <a:cubicBezTo>
                        <a:pt x="89" y="0"/>
                        <a:pt x="75" y="27"/>
                        <a:pt x="50" y="27"/>
                      </a:cubicBezTo>
                      <a:cubicBezTo>
                        <a:pt x="22" y="27"/>
                        <a:pt x="16" y="6"/>
                        <a:pt x="16" y="6"/>
                      </a:cubicBezTo>
                      <a:cubicBezTo>
                        <a:pt x="7" y="10"/>
                        <a:pt x="0" y="29"/>
                        <a:pt x="0" y="29"/>
                      </a:cubicBezTo>
                      <a:cubicBezTo>
                        <a:pt x="2" y="60"/>
                        <a:pt x="24" y="84"/>
                        <a:pt x="24" y="84"/>
                      </a:cubicBezTo>
                      <a:cubicBezTo>
                        <a:pt x="24" y="84"/>
                        <a:pt x="34" y="43"/>
                        <a:pt x="46" y="44"/>
                      </a:cubicBezTo>
                      <a:cubicBezTo>
                        <a:pt x="58" y="44"/>
                        <a:pt x="70" y="82"/>
                        <a:pt x="70" y="82"/>
                      </a:cubicBezTo>
                      <a:cubicBezTo>
                        <a:pt x="114" y="60"/>
                        <a:pt x="115" y="27"/>
                        <a:pt x="104" y="16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4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041CE7E9-94BB-48B4-A83D-F83BA467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47138" y="2773411"/>
                  <a:ext cx="1371058" cy="1284563"/>
                </a:xfrm>
                <a:custGeom>
                  <a:avLst/>
                  <a:gdLst>
                    <a:gd name="T0" fmla="*/ 323 w 341"/>
                    <a:gd name="T1" fmla="*/ 61 h 505"/>
                    <a:gd name="T2" fmla="*/ 236 w 341"/>
                    <a:gd name="T3" fmla="*/ 0 h 505"/>
                    <a:gd name="T4" fmla="*/ 159 w 341"/>
                    <a:gd name="T5" fmla="*/ 241 h 505"/>
                    <a:gd name="T6" fmla="*/ 119 w 341"/>
                    <a:gd name="T7" fmla="*/ 2 h 505"/>
                    <a:gd name="T8" fmla="*/ 31 w 341"/>
                    <a:gd name="T9" fmla="*/ 93 h 505"/>
                    <a:gd name="T10" fmla="*/ 18 w 341"/>
                    <a:gd name="T11" fmla="*/ 462 h 505"/>
                    <a:gd name="T12" fmla="*/ 329 w 341"/>
                    <a:gd name="T13" fmla="*/ 473 h 505"/>
                    <a:gd name="T14" fmla="*/ 323 w 341"/>
                    <a:gd name="T15" fmla="*/ 61 h 505"/>
                    <a:gd name="connsiteX0" fmla="*/ 9097 w 9273"/>
                    <a:gd name="connsiteY0" fmla="*/ 1208 h 9593"/>
                    <a:gd name="connsiteX1" fmla="*/ 6546 w 9273"/>
                    <a:gd name="connsiteY1" fmla="*/ 0 h 9593"/>
                    <a:gd name="connsiteX2" fmla="*/ 4288 w 9273"/>
                    <a:gd name="connsiteY2" fmla="*/ 4772 h 9593"/>
                    <a:gd name="connsiteX3" fmla="*/ 3115 w 9273"/>
                    <a:gd name="connsiteY3" fmla="*/ 40 h 9593"/>
                    <a:gd name="connsiteX4" fmla="*/ 534 w 9273"/>
                    <a:gd name="connsiteY4" fmla="*/ 1842 h 9593"/>
                    <a:gd name="connsiteX5" fmla="*/ 153 w 9273"/>
                    <a:gd name="connsiteY5" fmla="*/ 9149 h 9593"/>
                    <a:gd name="connsiteX6" fmla="*/ 9273 w 9273"/>
                    <a:gd name="connsiteY6" fmla="*/ 9366 h 9593"/>
                    <a:gd name="connsiteX7" fmla="*/ 7725 w 9273"/>
                    <a:gd name="connsiteY7" fmla="*/ 2049 h 9593"/>
                    <a:gd name="connsiteX0" fmla="*/ 8834 w 10000"/>
                    <a:gd name="connsiteY0" fmla="*/ 1528 h 9999"/>
                    <a:gd name="connsiteX1" fmla="*/ 7059 w 10000"/>
                    <a:gd name="connsiteY1" fmla="*/ 0 h 9999"/>
                    <a:gd name="connsiteX2" fmla="*/ 4624 w 10000"/>
                    <a:gd name="connsiteY2" fmla="*/ 4974 h 9999"/>
                    <a:gd name="connsiteX3" fmla="*/ 3359 w 10000"/>
                    <a:gd name="connsiteY3" fmla="*/ 42 h 9999"/>
                    <a:gd name="connsiteX4" fmla="*/ 576 w 10000"/>
                    <a:gd name="connsiteY4" fmla="*/ 1920 h 9999"/>
                    <a:gd name="connsiteX5" fmla="*/ 165 w 10000"/>
                    <a:gd name="connsiteY5" fmla="*/ 9537 h 9999"/>
                    <a:gd name="connsiteX6" fmla="*/ 10000 w 10000"/>
                    <a:gd name="connsiteY6" fmla="*/ 9763 h 9999"/>
                    <a:gd name="connsiteX7" fmla="*/ 8331 w 10000"/>
                    <a:gd name="connsiteY7" fmla="*/ 2136 h 9999"/>
                    <a:gd name="connsiteX0" fmla="*/ 9479 w 10000"/>
                    <a:gd name="connsiteY0" fmla="*/ 1259 h 10000"/>
                    <a:gd name="connsiteX1" fmla="*/ 7059 w 10000"/>
                    <a:gd name="connsiteY1" fmla="*/ 0 h 10000"/>
                    <a:gd name="connsiteX2" fmla="*/ 4624 w 10000"/>
                    <a:gd name="connsiteY2" fmla="*/ 4974 h 10000"/>
                    <a:gd name="connsiteX3" fmla="*/ 3359 w 10000"/>
                    <a:gd name="connsiteY3" fmla="*/ 42 h 10000"/>
                    <a:gd name="connsiteX4" fmla="*/ 576 w 10000"/>
                    <a:gd name="connsiteY4" fmla="*/ 1920 h 10000"/>
                    <a:gd name="connsiteX5" fmla="*/ 165 w 10000"/>
                    <a:gd name="connsiteY5" fmla="*/ 9538 h 10000"/>
                    <a:gd name="connsiteX6" fmla="*/ 10000 w 10000"/>
                    <a:gd name="connsiteY6" fmla="*/ 9764 h 10000"/>
                    <a:gd name="connsiteX7" fmla="*/ 8331 w 10000"/>
                    <a:gd name="connsiteY7" fmla="*/ 2136 h 10000"/>
                    <a:gd name="connsiteX0" fmla="*/ 9479 w 10000"/>
                    <a:gd name="connsiteY0" fmla="*/ 1259 h 10000"/>
                    <a:gd name="connsiteX1" fmla="*/ 7059 w 10000"/>
                    <a:gd name="connsiteY1" fmla="*/ 0 h 10000"/>
                    <a:gd name="connsiteX2" fmla="*/ 4624 w 10000"/>
                    <a:gd name="connsiteY2" fmla="*/ 4974 h 10000"/>
                    <a:gd name="connsiteX3" fmla="*/ 3359 w 10000"/>
                    <a:gd name="connsiteY3" fmla="*/ 42 h 10000"/>
                    <a:gd name="connsiteX4" fmla="*/ 576 w 10000"/>
                    <a:gd name="connsiteY4" fmla="*/ 1920 h 10000"/>
                    <a:gd name="connsiteX5" fmla="*/ 165 w 10000"/>
                    <a:gd name="connsiteY5" fmla="*/ 9538 h 10000"/>
                    <a:gd name="connsiteX6" fmla="*/ 10000 w 10000"/>
                    <a:gd name="connsiteY6" fmla="*/ 9764 h 10000"/>
                    <a:gd name="connsiteX7" fmla="*/ 9354 w 10000"/>
                    <a:gd name="connsiteY7" fmla="*/ 2995 h 10000"/>
                    <a:gd name="connsiteX0" fmla="*/ 9923 w 9923"/>
                    <a:gd name="connsiteY0" fmla="*/ 1259 h 10028"/>
                    <a:gd name="connsiteX1" fmla="*/ 7503 w 9923"/>
                    <a:gd name="connsiteY1" fmla="*/ 0 h 10028"/>
                    <a:gd name="connsiteX2" fmla="*/ 5068 w 9923"/>
                    <a:gd name="connsiteY2" fmla="*/ 4974 h 10028"/>
                    <a:gd name="connsiteX3" fmla="*/ 3803 w 9923"/>
                    <a:gd name="connsiteY3" fmla="*/ 42 h 10028"/>
                    <a:gd name="connsiteX4" fmla="*/ 1020 w 9923"/>
                    <a:gd name="connsiteY4" fmla="*/ 1920 h 10028"/>
                    <a:gd name="connsiteX5" fmla="*/ 609 w 9923"/>
                    <a:gd name="connsiteY5" fmla="*/ 9538 h 10028"/>
                    <a:gd name="connsiteX6" fmla="*/ 7580 w 9923"/>
                    <a:gd name="connsiteY6" fmla="*/ 9299 h 10028"/>
                    <a:gd name="connsiteX7" fmla="*/ 9798 w 9923"/>
                    <a:gd name="connsiteY7" fmla="*/ 2995 h 10028"/>
                    <a:gd name="connsiteX0" fmla="*/ 10065 w 10065"/>
                    <a:gd name="connsiteY0" fmla="*/ 1255 h 10191"/>
                    <a:gd name="connsiteX1" fmla="*/ 7626 w 10065"/>
                    <a:gd name="connsiteY1" fmla="*/ 0 h 10191"/>
                    <a:gd name="connsiteX2" fmla="*/ 5172 w 10065"/>
                    <a:gd name="connsiteY2" fmla="*/ 4960 h 10191"/>
                    <a:gd name="connsiteX3" fmla="*/ 3898 w 10065"/>
                    <a:gd name="connsiteY3" fmla="*/ 42 h 10191"/>
                    <a:gd name="connsiteX4" fmla="*/ 1093 w 10065"/>
                    <a:gd name="connsiteY4" fmla="*/ 1915 h 10191"/>
                    <a:gd name="connsiteX5" fmla="*/ 679 w 10065"/>
                    <a:gd name="connsiteY5" fmla="*/ 9511 h 10191"/>
                    <a:gd name="connsiteX6" fmla="*/ 8592 w 10065"/>
                    <a:gd name="connsiteY6" fmla="*/ 9826 h 10191"/>
                    <a:gd name="connsiteX7" fmla="*/ 9939 w 10065"/>
                    <a:gd name="connsiteY7" fmla="*/ 2987 h 10191"/>
                    <a:gd name="connsiteX0" fmla="*/ 10065 w 10065"/>
                    <a:gd name="connsiteY0" fmla="*/ 1255 h 10191"/>
                    <a:gd name="connsiteX1" fmla="*/ 7626 w 10065"/>
                    <a:gd name="connsiteY1" fmla="*/ 0 h 10191"/>
                    <a:gd name="connsiteX2" fmla="*/ 5172 w 10065"/>
                    <a:gd name="connsiteY2" fmla="*/ 4960 h 10191"/>
                    <a:gd name="connsiteX3" fmla="*/ 3898 w 10065"/>
                    <a:gd name="connsiteY3" fmla="*/ 42 h 10191"/>
                    <a:gd name="connsiteX4" fmla="*/ 1093 w 10065"/>
                    <a:gd name="connsiteY4" fmla="*/ 1915 h 10191"/>
                    <a:gd name="connsiteX5" fmla="*/ 679 w 10065"/>
                    <a:gd name="connsiteY5" fmla="*/ 9511 h 10191"/>
                    <a:gd name="connsiteX6" fmla="*/ 8592 w 10065"/>
                    <a:gd name="connsiteY6" fmla="*/ 9826 h 10191"/>
                    <a:gd name="connsiteX7" fmla="*/ 9939 w 10065"/>
                    <a:gd name="connsiteY7" fmla="*/ 2987 h 10191"/>
                    <a:gd name="connsiteX0" fmla="*/ 10065 w 10065"/>
                    <a:gd name="connsiteY0" fmla="*/ 1255 h 10191"/>
                    <a:gd name="connsiteX1" fmla="*/ 7626 w 10065"/>
                    <a:gd name="connsiteY1" fmla="*/ 0 h 10191"/>
                    <a:gd name="connsiteX2" fmla="*/ 5172 w 10065"/>
                    <a:gd name="connsiteY2" fmla="*/ 4960 h 10191"/>
                    <a:gd name="connsiteX3" fmla="*/ 3898 w 10065"/>
                    <a:gd name="connsiteY3" fmla="*/ 42 h 10191"/>
                    <a:gd name="connsiteX4" fmla="*/ 1093 w 10065"/>
                    <a:gd name="connsiteY4" fmla="*/ 1915 h 10191"/>
                    <a:gd name="connsiteX5" fmla="*/ 679 w 10065"/>
                    <a:gd name="connsiteY5" fmla="*/ 9511 h 10191"/>
                    <a:gd name="connsiteX6" fmla="*/ 8592 w 10065"/>
                    <a:gd name="connsiteY6" fmla="*/ 9826 h 10191"/>
                    <a:gd name="connsiteX7" fmla="*/ 9939 w 10065"/>
                    <a:gd name="connsiteY7" fmla="*/ 2987 h 10191"/>
                    <a:gd name="connsiteX0" fmla="*/ 10101 w 10101"/>
                    <a:gd name="connsiteY0" fmla="*/ 1255 h 10169"/>
                    <a:gd name="connsiteX1" fmla="*/ 7662 w 10101"/>
                    <a:gd name="connsiteY1" fmla="*/ 0 h 10169"/>
                    <a:gd name="connsiteX2" fmla="*/ 5208 w 10101"/>
                    <a:gd name="connsiteY2" fmla="*/ 4960 h 10169"/>
                    <a:gd name="connsiteX3" fmla="*/ 3934 w 10101"/>
                    <a:gd name="connsiteY3" fmla="*/ 42 h 10169"/>
                    <a:gd name="connsiteX4" fmla="*/ 1129 w 10101"/>
                    <a:gd name="connsiteY4" fmla="*/ 1915 h 10169"/>
                    <a:gd name="connsiteX5" fmla="*/ 715 w 10101"/>
                    <a:gd name="connsiteY5" fmla="*/ 9511 h 10169"/>
                    <a:gd name="connsiteX6" fmla="*/ 9120 w 10101"/>
                    <a:gd name="connsiteY6" fmla="*/ 9772 h 10169"/>
                    <a:gd name="connsiteX7" fmla="*/ 9975 w 10101"/>
                    <a:gd name="connsiteY7" fmla="*/ 2987 h 10169"/>
                    <a:gd name="connsiteX0" fmla="*/ 10101 w 10101"/>
                    <a:gd name="connsiteY0" fmla="*/ 1255 h 10169"/>
                    <a:gd name="connsiteX1" fmla="*/ 7662 w 10101"/>
                    <a:gd name="connsiteY1" fmla="*/ 0 h 10169"/>
                    <a:gd name="connsiteX2" fmla="*/ 5208 w 10101"/>
                    <a:gd name="connsiteY2" fmla="*/ 4960 h 10169"/>
                    <a:gd name="connsiteX3" fmla="*/ 3934 w 10101"/>
                    <a:gd name="connsiteY3" fmla="*/ 42 h 10169"/>
                    <a:gd name="connsiteX4" fmla="*/ 1129 w 10101"/>
                    <a:gd name="connsiteY4" fmla="*/ 1915 h 10169"/>
                    <a:gd name="connsiteX5" fmla="*/ 715 w 10101"/>
                    <a:gd name="connsiteY5" fmla="*/ 9511 h 10169"/>
                    <a:gd name="connsiteX6" fmla="*/ 9120 w 10101"/>
                    <a:gd name="connsiteY6" fmla="*/ 9772 h 10169"/>
                    <a:gd name="connsiteX7" fmla="*/ 9975 w 10101"/>
                    <a:gd name="connsiteY7" fmla="*/ 2987 h 10169"/>
                    <a:gd name="connsiteX0" fmla="*/ 10101 w 10101"/>
                    <a:gd name="connsiteY0" fmla="*/ 1255 h 10169"/>
                    <a:gd name="connsiteX1" fmla="*/ 7662 w 10101"/>
                    <a:gd name="connsiteY1" fmla="*/ 0 h 10169"/>
                    <a:gd name="connsiteX2" fmla="*/ 5208 w 10101"/>
                    <a:gd name="connsiteY2" fmla="*/ 4960 h 10169"/>
                    <a:gd name="connsiteX3" fmla="*/ 3934 w 10101"/>
                    <a:gd name="connsiteY3" fmla="*/ 42 h 10169"/>
                    <a:gd name="connsiteX4" fmla="*/ 1129 w 10101"/>
                    <a:gd name="connsiteY4" fmla="*/ 1915 h 10169"/>
                    <a:gd name="connsiteX5" fmla="*/ 715 w 10101"/>
                    <a:gd name="connsiteY5" fmla="*/ 9511 h 10169"/>
                    <a:gd name="connsiteX6" fmla="*/ 9120 w 10101"/>
                    <a:gd name="connsiteY6" fmla="*/ 9772 h 10169"/>
                    <a:gd name="connsiteX7" fmla="*/ 9975 w 10101"/>
                    <a:gd name="connsiteY7" fmla="*/ 2987 h 10169"/>
                    <a:gd name="connsiteX0" fmla="*/ 10109 w 10109"/>
                    <a:gd name="connsiteY0" fmla="*/ 1255 h 10221"/>
                    <a:gd name="connsiteX1" fmla="*/ 7670 w 10109"/>
                    <a:gd name="connsiteY1" fmla="*/ 0 h 10221"/>
                    <a:gd name="connsiteX2" fmla="*/ 5216 w 10109"/>
                    <a:gd name="connsiteY2" fmla="*/ 4960 h 10221"/>
                    <a:gd name="connsiteX3" fmla="*/ 3942 w 10109"/>
                    <a:gd name="connsiteY3" fmla="*/ 42 h 10221"/>
                    <a:gd name="connsiteX4" fmla="*/ 1137 w 10109"/>
                    <a:gd name="connsiteY4" fmla="*/ 1915 h 10221"/>
                    <a:gd name="connsiteX5" fmla="*/ 723 w 10109"/>
                    <a:gd name="connsiteY5" fmla="*/ 9511 h 10221"/>
                    <a:gd name="connsiteX6" fmla="*/ 9239 w 10109"/>
                    <a:gd name="connsiteY6" fmla="*/ 9897 h 10221"/>
                    <a:gd name="connsiteX7" fmla="*/ 9983 w 10109"/>
                    <a:gd name="connsiteY7" fmla="*/ 2987 h 10221"/>
                    <a:gd name="connsiteX0" fmla="*/ 9725 w 9725"/>
                    <a:gd name="connsiteY0" fmla="*/ 1255 h 10221"/>
                    <a:gd name="connsiteX1" fmla="*/ 7286 w 9725"/>
                    <a:gd name="connsiteY1" fmla="*/ 0 h 10221"/>
                    <a:gd name="connsiteX2" fmla="*/ 4832 w 9725"/>
                    <a:gd name="connsiteY2" fmla="*/ 4960 h 10221"/>
                    <a:gd name="connsiteX3" fmla="*/ 3558 w 9725"/>
                    <a:gd name="connsiteY3" fmla="*/ 42 h 10221"/>
                    <a:gd name="connsiteX4" fmla="*/ 753 w 9725"/>
                    <a:gd name="connsiteY4" fmla="*/ 1915 h 10221"/>
                    <a:gd name="connsiteX5" fmla="*/ 339 w 9725"/>
                    <a:gd name="connsiteY5" fmla="*/ 9511 h 10221"/>
                    <a:gd name="connsiteX6" fmla="*/ 8855 w 9725"/>
                    <a:gd name="connsiteY6" fmla="*/ 9897 h 10221"/>
                    <a:gd name="connsiteX7" fmla="*/ 9599 w 9725"/>
                    <a:gd name="connsiteY7" fmla="*/ 2987 h 10221"/>
                    <a:gd name="connsiteX0" fmla="*/ 9652 w 9652"/>
                    <a:gd name="connsiteY0" fmla="*/ 1228 h 10261"/>
                    <a:gd name="connsiteX1" fmla="*/ 7144 w 9652"/>
                    <a:gd name="connsiteY1" fmla="*/ 0 h 10261"/>
                    <a:gd name="connsiteX2" fmla="*/ 4621 w 9652"/>
                    <a:gd name="connsiteY2" fmla="*/ 4853 h 10261"/>
                    <a:gd name="connsiteX3" fmla="*/ 3311 w 9652"/>
                    <a:gd name="connsiteY3" fmla="*/ 41 h 10261"/>
                    <a:gd name="connsiteX4" fmla="*/ 426 w 9652"/>
                    <a:gd name="connsiteY4" fmla="*/ 1874 h 10261"/>
                    <a:gd name="connsiteX5" fmla="*/ 1 w 9652"/>
                    <a:gd name="connsiteY5" fmla="*/ 9305 h 10261"/>
                    <a:gd name="connsiteX6" fmla="*/ 8757 w 9652"/>
                    <a:gd name="connsiteY6" fmla="*/ 9683 h 10261"/>
                    <a:gd name="connsiteX7" fmla="*/ 9522 w 9652"/>
                    <a:gd name="connsiteY7" fmla="*/ 2922 h 10261"/>
                    <a:gd name="connsiteX0" fmla="*/ 9559 w 9559"/>
                    <a:gd name="connsiteY0" fmla="*/ 1197 h 9437"/>
                    <a:gd name="connsiteX1" fmla="*/ 6961 w 9559"/>
                    <a:gd name="connsiteY1" fmla="*/ 0 h 9437"/>
                    <a:gd name="connsiteX2" fmla="*/ 4347 w 9559"/>
                    <a:gd name="connsiteY2" fmla="*/ 4730 h 9437"/>
                    <a:gd name="connsiteX3" fmla="*/ 2989 w 9559"/>
                    <a:gd name="connsiteY3" fmla="*/ 40 h 9437"/>
                    <a:gd name="connsiteX4" fmla="*/ 0 w 9559"/>
                    <a:gd name="connsiteY4" fmla="*/ 1826 h 9437"/>
                    <a:gd name="connsiteX5" fmla="*/ 1486 w 9559"/>
                    <a:gd name="connsiteY5" fmla="*/ 7059 h 9437"/>
                    <a:gd name="connsiteX6" fmla="*/ 8632 w 9559"/>
                    <a:gd name="connsiteY6" fmla="*/ 9437 h 9437"/>
                    <a:gd name="connsiteX7" fmla="*/ 9424 w 9559"/>
                    <a:gd name="connsiteY7" fmla="*/ 2848 h 9437"/>
                    <a:gd name="connsiteX0" fmla="*/ 10000 w 10000"/>
                    <a:gd name="connsiteY0" fmla="*/ 1268 h 8954"/>
                    <a:gd name="connsiteX1" fmla="*/ 7282 w 10000"/>
                    <a:gd name="connsiteY1" fmla="*/ 0 h 8954"/>
                    <a:gd name="connsiteX2" fmla="*/ 4548 w 10000"/>
                    <a:gd name="connsiteY2" fmla="*/ 5012 h 8954"/>
                    <a:gd name="connsiteX3" fmla="*/ 3127 w 10000"/>
                    <a:gd name="connsiteY3" fmla="*/ 42 h 8954"/>
                    <a:gd name="connsiteX4" fmla="*/ 0 w 10000"/>
                    <a:gd name="connsiteY4" fmla="*/ 1935 h 8954"/>
                    <a:gd name="connsiteX5" fmla="*/ 1555 w 10000"/>
                    <a:gd name="connsiteY5" fmla="*/ 7480 h 8954"/>
                    <a:gd name="connsiteX6" fmla="*/ 9048 w 10000"/>
                    <a:gd name="connsiteY6" fmla="*/ 8954 h 8954"/>
                    <a:gd name="connsiteX7" fmla="*/ 9859 w 10000"/>
                    <a:gd name="connsiteY7" fmla="*/ 3018 h 8954"/>
                    <a:gd name="connsiteX0" fmla="*/ 10000 w 10000"/>
                    <a:gd name="connsiteY0" fmla="*/ 1416 h 10645"/>
                    <a:gd name="connsiteX1" fmla="*/ 7282 w 10000"/>
                    <a:gd name="connsiteY1" fmla="*/ 0 h 10645"/>
                    <a:gd name="connsiteX2" fmla="*/ 4548 w 10000"/>
                    <a:gd name="connsiteY2" fmla="*/ 5597 h 10645"/>
                    <a:gd name="connsiteX3" fmla="*/ 3127 w 10000"/>
                    <a:gd name="connsiteY3" fmla="*/ 47 h 10645"/>
                    <a:gd name="connsiteX4" fmla="*/ 0 w 10000"/>
                    <a:gd name="connsiteY4" fmla="*/ 2161 h 10645"/>
                    <a:gd name="connsiteX5" fmla="*/ 1555 w 10000"/>
                    <a:gd name="connsiteY5" fmla="*/ 8354 h 10645"/>
                    <a:gd name="connsiteX6" fmla="*/ 8960 w 10000"/>
                    <a:gd name="connsiteY6" fmla="*/ 10645 h 10645"/>
                    <a:gd name="connsiteX7" fmla="*/ 9859 w 10000"/>
                    <a:gd name="connsiteY7" fmla="*/ 3371 h 10645"/>
                    <a:gd name="connsiteX0" fmla="*/ 10107 w 10107"/>
                    <a:gd name="connsiteY0" fmla="*/ 1416 h 10867"/>
                    <a:gd name="connsiteX1" fmla="*/ 7389 w 10107"/>
                    <a:gd name="connsiteY1" fmla="*/ 0 h 10867"/>
                    <a:gd name="connsiteX2" fmla="*/ 4655 w 10107"/>
                    <a:gd name="connsiteY2" fmla="*/ 5597 h 10867"/>
                    <a:gd name="connsiteX3" fmla="*/ 3234 w 10107"/>
                    <a:gd name="connsiteY3" fmla="*/ 47 h 10867"/>
                    <a:gd name="connsiteX4" fmla="*/ 107 w 10107"/>
                    <a:gd name="connsiteY4" fmla="*/ 2161 h 10867"/>
                    <a:gd name="connsiteX5" fmla="*/ 460 w 10107"/>
                    <a:gd name="connsiteY5" fmla="*/ 10026 h 10867"/>
                    <a:gd name="connsiteX6" fmla="*/ 9067 w 10107"/>
                    <a:gd name="connsiteY6" fmla="*/ 10645 h 10867"/>
                    <a:gd name="connsiteX7" fmla="*/ 9966 w 10107"/>
                    <a:gd name="connsiteY7" fmla="*/ 3371 h 10867"/>
                    <a:gd name="connsiteX0" fmla="*/ 10107 w 10107"/>
                    <a:gd name="connsiteY0" fmla="*/ 1416 h 10867"/>
                    <a:gd name="connsiteX1" fmla="*/ 7389 w 10107"/>
                    <a:gd name="connsiteY1" fmla="*/ 0 h 10867"/>
                    <a:gd name="connsiteX2" fmla="*/ 4655 w 10107"/>
                    <a:gd name="connsiteY2" fmla="*/ 5597 h 10867"/>
                    <a:gd name="connsiteX3" fmla="*/ 3234 w 10107"/>
                    <a:gd name="connsiteY3" fmla="*/ 47 h 10867"/>
                    <a:gd name="connsiteX4" fmla="*/ 107 w 10107"/>
                    <a:gd name="connsiteY4" fmla="*/ 2161 h 10867"/>
                    <a:gd name="connsiteX5" fmla="*/ 460 w 10107"/>
                    <a:gd name="connsiteY5" fmla="*/ 10026 h 10867"/>
                    <a:gd name="connsiteX6" fmla="*/ 9067 w 10107"/>
                    <a:gd name="connsiteY6" fmla="*/ 10645 h 10867"/>
                    <a:gd name="connsiteX7" fmla="*/ 9966 w 10107"/>
                    <a:gd name="connsiteY7" fmla="*/ 3371 h 10867"/>
                    <a:gd name="connsiteX0" fmla="*/ 10200 w 10200"/>
                    <a:gd name="connsiteY0" fmla="*/ 1416 h 10867"/>
                    <a:gd name="connsiteX1" fmla="*/ 7482 w 10200"/>
                    <a:gd name="connsiteY1" fmla="*/ 0 h 10867"/>
                    <a:gd name="connsiteX2" fmla="*/ 4748 w 10200"/>
                    <a:gd name="connsiteY2" fmla="*/ 5597 h 10867"/>
                    <a:gd name="connsiteX3" fmla="*/ 3327 w 10200"/>
                    <a:gd name="connsiteY3" fmla="*/ 47 h 10867"/>
                    <a:gd name="connsiteX4" fmla="*/ 200 w 10200"/>
                    <a:gd name="connsiteY4" fmla="*/ 2161 h 10867"/>
                    <a:gd name="connsiteX5" fmla="*/ 553 w 10200"/>
                    <a:gd name="connsiteY5" fmla="*/ 10026 h 10867"/>
                    <a:gd name="connsiteX6" fmla="*/ 9160 w 10200"/>
                    <a:gd name="connsiteY6" fmla="*/ 10645 h 10867"/>
                    <a:gd name="connsiteX7" fmla="*/ 10059 w 10200"/>
                    <a:gd name="connsiteY7" fmla="*/ 3371 h 10867"/>
                    <a:gd name="connsiteX0" fmla="*/ 10164 w 10164"/>
                    <a:gd name="connsiteY0" fmla="*/ 1416 h 10867"/>
                    <a:gd name="connsiteX1" fmla="*/ 7446 w 10164"/>
                    <a:gd name="connsiteY1" fmla="*/ 0 h 10867"/>
                    <a:gd name="connsiteX2" fmla="*/ 4712 w 10164"/>
                    <a:gd name="connsiteY2" fmla="*/ 5597 h 10867"/>
                    <a:gd name="connsiteX3" fmla="*/ 3291 w 10164"/>
                    <a:gd name="connsiteY3" fmla="*/ 47 h 10867"/>
                    <a:gd name="connsiteX4" fmla="*/ 376 w 10164"/>
                    <a:gd name="connsiteY4" fmla="*/ 1839 h 10867"/>
                    <a:gd name="connsiteX5" fmla="*/ 517 w 10164"/>
                    <a:gd name="connsiteY5" fmla="*/ 10026 h 10867"/>
                    <a:gd name="connsiteX6" fmla="*/ 9124 w 10164"/>
                    <a:gd name="connsiteY6" fmla="*/ 10645 h 10867"/>
                    <a:gd name="connsiteX7" fmla="*/ 10023 w 10164"/>
                    <a:gd name="connsiteY7" fmla="*/ 3371 h 10867"/>
                    <a:gd name="connsiteX0" fmla="*/ 10178 w 10178"/>
                    <a:gd name="connsiteY0" fmla="*/ 1416 h 10867"/>
                    <a:gd name="connsiteX1" fmla="*/ 7460 w 10178"/>
                    <a:gd name="connsiteY1" fmla="*/ 0 h 10867"/>
                    <a:gd name="connsiteX2" fmla="*/ 4726 w 10178"/>
                    <a:gd name="connsiteY2" fmla="*/ 5597 h 10867"/>
                    <a:gd name="connsiteX3" fmla="*/ 3305 w 10178"/>
                    <a:gd name="connsiteY3" fmla="*/ 47 h 10867"/>
                    <a:gd name="connsiteX4" fmla="*/ 302 w 10178"/>
                    <a:gd name="connsiteY4" fmla="*/ 1859 h 10867"/>
                    <a:gd name="connsiteX5" fmla="*/ 531 w 10178"/>
                    <a:gd name="connsiteY5" fmla="*/ 10026 h 10867"/>
                    <a:gd name="connsiteX6" fmla="*/ 9138 w 10178"/>
                    <a:gd name="connsiteY6" fmla="*/ 10645 h 10867"/>
                    <a:gd name="connsiteX7" fmla="*/ 10037 w 10178"/>
                    <a:gd name="connsiteY7" fmla="*/ 3371 h 10867"/>
                    <a:gd name="connsiteX0" fmla="*/ 10178 w 10178"/>
                    <a:gd name="connsiteY0" fmla="*/ 1416 h 10867"/>
                    <a:gd name="connsiteX1" fmla="*/ 7460 w 10178"/>
                    <a:gd name="connsiteY1" fmla="*/ 0 h 10867"/>
                    <a:gd name="connsiteX2" fmla="*/ 4726 w 10178"/>
                    <a:gd name="connsiteY2" fmla="*/ 5597 h 10867"/>
                    <a:gd name="connsiteX3" fmla="*/ 3305 w 10178"/>
                    <a:gd name="connsiteY3" fmla="*/ 47 h 10867"/>
                    <a:gd name="connsiteX4" fmla="*/ 302 w 10178"/>
                    <a:gd name="connsiteY4" fmla="*/ 1859 h 10867"/>
                    <a:gd name="connsiteX5" fmla="*/ 531 w 10178"/>
                    <a:gd name="connsiteY5" fmla="*/ 10026 h 10867"/>
                    <a:gd name="connsiteX6" fmla="*/ 9138 w 10178"/>
                    <a:gd name="connsiteY6" fmla="*/ 10645 h 10867"/>
                    <a:gd name="connsiteX7" fmla="*/ 10037 w 10178"/>
                    <a:gd name="connsiteY7" fmla="*/ 3371 h 10867"/>
                    <a:gd name="connsiteX0" fmla="*/ 10178 w 10178"/>
                    <a:gd name="connsiteY0" fmla="*/ 1416 h 10867"/>
                    <a:gd name="connsiteX1" fmla="*/ 7460 w 10178"/>
                    <a:gd name="connsiteY1" fmla="*/ 0 h 10867"/>
                    <a:gd name="connsiteX2" fmla="*/ 4726 w 10178"/>
                    <a:gd name="connsiteY2" fmla="*/ 5597 h 10867"/>
                    <a:gd name="connsiteX3" fmla="*/ 3305 w 10178"/>
                    <a:gd name="connsiteY3" fmla="*/ 47 h 10867"/>
                    <a:gd name="connsiteX4" fmla="*/ 302 w 10178"/>
                    <a:gd name="connsiteY4" fmla="*/ 1859 h 10867"/>
                    <a:gd name="connsiteX5" fmla="*/ 531 w 10178"/>
                    <a:gd name="connsiteY5" fmla="*/ 10026 h 10867"/>
                    <a:gd name="connsiteX6" fmla="*/ 9138 w 10178"/>
                    <a:gd name="connsiteY6" fmla="*/ 10645 h 10867"/>
                    <a:gd name="connsiteX7" fmla="*/ 10037 w 10178"/>
                    <a:gd name="connsiteY7" fmla="*/ 3371 h 10867"/>
                    <a:gd name="connsiteX0" fmla="*/ 10178 w 10178"/>
                    <a:gd name="connsiteY0" fmla="*/ 1416 h 10867"/>
                    <a:gd name="connsiteX1" fmla="*/ 7460 w 10178"/>
                    <a:gd name="connsiteY1" fmla="*/ 0 h 10867"/>
                    <a:gd name="connsiteX2" fmla="*/ 4726 w 10178"/>
                    <a:gd name="connsiteY2" fmla="*/ 5597 h 10867"/>
                    <a:gd name="connsiteX3" fmla="*/ 3305 w 10178"/>
                    <a:gd name="connsiteY3" fmla="*/ 47 h 10867"/>
                    <a:gd name="connsiteX4" fmla="*/ 302 w 10178"/>
                    <a:gd name="connsiteY4" fmla="*/ 1859 h 10867"/>
                    <a:gd name="connsiteX5" fmla="*/ 531 w 10178"/>
                    <a:gd name="connsiteY5" fmla="*/ 10026 h 10867"/>
                    <a:gd name="connsiteX6" fmla="*/ 9138 w 10178"/>
                    <a:gd name="connsiteY6" fmla="*/ 10645 h 10867"/>
                    <a:gd name="connsiteX7" fmla="*/ 10037 w 10178"/>
                    <a:gd name="connsiteY7" fmla="*/ 3371 h 10867"/>
                    <a:gd name="connsiteX0" fmla="*/ 10178 w 10178"/>
                    <a:gd name="connsiteY0" fmla="*/ 1416 h 10867"/>
                    <a:gd name="connsiteX1" fmla="*/ 7460 w 10178"/>
                    <a:gd name="connsiteY1" fmla="*/ 0 h 10867"/>
                    <a:gd name="connsiteX2" fmla="*/ 4726 w 10178"/>
                    <a:gd name="connsiteY2" fmla="*/ 5597 h 10867"/>
                    <a:gd name="connsiteX3" fmla="*/ 3305 w 10178"/>
                    <a:gd name="connsiteY3" fmla="*/ 47 h 10867"/>
                    <a:gd name="connsiteX4" fmla="*/ 302 w 10178"/>
                    <a:gd name="connsiteY4" fmla="*/ 1859 h 10867"/>
                    <a:gd name="connsiteX5" fmla="*/ 531 w 10178"/>
                    <a:gd name="connsiteY5" fmla="*/ 10026 h 10867"/>
                    <a:gd name="connsiteX6" fmla="*/ 9138 w 10178"/>
                    <a:gd name="connsiteY6" fmla="*/ 10645 h 10867"/>
                    <a:gd name="connsiteX7" fmla="*/ 10037 w 10178"/>
                    <a:gd name="connsiteY7" fmla="*/ 3371 h 10867"/>
                    <a:gd name="connsiteX0" fmla="*/ 10178 w 10178"/>
                    <a:gd name="connsiteY0" fmla="*/ 1416 h 10867"/>
                    <a:gd name="connsiteX1" fmla="*/ 7460 w 10178"/>
                    <a:gd name="connsiteY1" fmla="*/ 0 h 10867"/>
                    <a:gd name="connsiteX2" fmla="*/ 4726 w 10178"/>
                    <a:gd name="connsiteY2" fmla="*/ 5597 h 10867"/>
                    <a:gd name="connsiteX3" fmla="*/ 3305 w 10178"/>
                    <a:gd name="connsiteY3" fmla="*/ 47 h 10867"/>
                    <a:gd name="connsiteX4" fmla="*/ 302 w 10178"/>
                    <a:gd name="connsiteY4" fmla="*/ 1859 h 10867"/>
                    <a:gd name="connsiteX5" fmla="*/ 531 w 10178"/>
                    <a:gd name="connsiteY5" fmla="*/ 10026 h 10867"/>
                    <a:gd name="connsiteX6" fmla="*/ 9138 w 10178"/>
                    <a:gd name="connsiteY6" fmla="*/ 10645 h 10867"/>
                    <a:gd name="connsiteX7" fmla="*/ 10037 w 10178"/>
                    <a:gd name="connsiteY7" fmla="*/ 3371 h 1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78" h="10867">
                      <a:moveTo>
                        <a:pt x="10178" y="1416"/>
                      </a:moveTo>
                      <a:cubicBezTo>
                        <a:pt x="9930" y="628"/>
                        <a:pt x="8987" y="232"/>
                        <a:pt x="7460" y="0"/>
                      </a:cubicBezTo>
                      <a:cubicBezTo>
                        <a:pt x="6287" y="1905"/>
                        <a:pt x="5435" y="3555"/>
                        <a:pt x="4726" y="5597"/>
                      </a:cubicBezTo>
                      <a:cubicBezTo>
                        <a:pt x="4228" y="4461"/>
                        <a:pt x="3445" y="1972"/>
                        <a:pt x="3305" y="47"/>
                      </a:cubicBezTo>
                      <a:cubicBezTo>
                        <a:pt x="257" y="317"/>
                        <a:pt x="2426" y="-641"/>
                        <a:pt x="302" y="1859"/>
                      </a:cubicBezTo>
                      <a:cubicBezTo>
                        <a:pt x="1270" y="4257"/>
                        <a:pt x="-962" y="8612"/>
                        <a:pt x="531" y="10026"/>
                      </a:cubicBezTo>
                      <a:cubicBezTo>
                        <a:pt x="2024" y="11440"/>
                        <a:pt x="9138" y="10645"/>
                        <a:pt x="9138" y="10645"/>
                      </a:cubicBezTo>
                      <a:cubicBezTo>
                        <a:pt x="9138" y="10645"/>
                        <a:pt x="9634" y="5858"/>
                        <a:pt x="10037" y="3371"/>
                      </a:cubicBezTo>
                    </a:path>
                  </a:pathLst>
                </a:custGeom>
                <a:solidFill>
                  <a:srgbClr val="3A3A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 dirty="0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5848D98D-46F6-4DEA-9A5B-2C998D0AD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61597" y="2775866"/>
                  <a:ext cx="825955" cy="710285"/>
                </a:xfrm>
                <a:custGeom>
                  <a:avLst/>
                  <a:gdLst>
                    <a:gd name="T0" fmla="*/ 148 w 173"/>
                    <a:gd name="T1" fmla="*/ 96 h 260"/>
                    <a:gd name="T2" fmla="*/ 173 w 173"/>
                    <a:gd name="T3" fmla="*/ 11 h 260"/>
                    <a:gd name="T4" fmla="*/ 142 w 173"/>
                    <a:gd name="T5" fmla="*/ 0 h 260"/>
                    <a:gd name="T6" fmla="*/ 65 w 173"/>
                    <a:gd name="T7" fmla="*/ 241 h 260"/>
                    <a:gd name="T8" fmla="*/ 26 w 173"/>
                    <a:gd name="T9" fmla="*/ 2 h 260"/>
                    <a:gd name="T10" fmla="*/ 4 w 173"/>
                    <a:gd name="T11" fmla="*/ 13 h 260"/>
                    <a:gd name="T12" fmla="*/ 6 w 173"/>
                    <a:gd name="T13" fmla="*/ 89 h 260"/>
                    <a:gd name="T14" fmla="*/ 25 w 173"/>
                    <a:gd name="T15" fmla="*/ 92 h 260"/>
                    <a:gd name="T16" fmla="*/ 8 w 173"/>
                    <a:gd name="T17" fmla="*/ 103 h 260"/>
                    <a:gd name="T18" fmla="*/ 67 w 173"/>
                    <a:gd name="T19" fmla="*/ 260 h 260"/>
                    <a:gd name="T20" fmla="*/ 141 w 173"/>
                    <a:gd name="T21" fmla="*/ 114 h 260"/>
                    <a:gd name="T22" fmla="*/ 111 w 173"/>
                    <a:gd name="T23" fmla="*/ 96 h 260"/>
                    <a:gd name="T24" fmla="*/ 148 w 173"/>
                    <a:gd name="T25" fmla="*/ 96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260">
                      <a:moveTo>
                        <a:pt x="148" y="96"/>
                      </a:moveTo>
                      <a:cubicBezTo>
                        <a:pt x="165" y="48"/>
                        <a:pt x="173" y="11"/>
                        <a:pt x="173" y="11"/>
                      </a:cubicBezTo>
                      <a:cubicBezTo>
                        <a:pt x="164" y="2"/>
                        <a:pt x="142" y="0"/>
                        <a:pt x="142" y="0"/>
                      </a:cubicBezTo>
                      <a:cubicBezTo>
                        <a:pt x="95" y="91"/>
                        <a:pt x="65" y="241"/>
                        <a:pt x="65" y="241"/>
                      </a:cubicBezTo>
                      <a:cubicBezTo>
                        <a:pt x="38" y="182"/>
                        <a:pt x="26" y="2"/>
                        <a:pt x="26" y="2"/>
                      </a:cubicBezTo>
                      <a:cubicBezTo>
                        <a:pt x="15" y="5"/>
                        <a:pt x="4" y="13"/>
                        <a:pt x="4" y="13"/>
                      </a:cubicBezTo>
                      <a:cubicBezTo>
                        <a:pt x="0" y="37"/>
                        <a:pt x="2" y="63"/>
                        <a:pt x="6" y="89"/>
                      </a:cubicBezTo>
                      <a:cubicBezTo>
                        <a:pt x="12" y="89"/>
                        <a:pt x="25" y="92"/>
                        <a:pt x="25" y="92"/>
                      </a:cubicBezTo>
                      <a:cubicBezTo>
                        <a:pt x="25" y="92"/>
                        <a:pt x="14" y="100"/>
                        <a:pt x="8" y="103"/>
                      </a:cubicBezTo>
                      <a:cubicBezTo>
                        <a:pt x="25" y="185"/>
                        <a:pt x="67" y="260"/>
                        <a:pt x="67" y="260"/>
                      </a:cubicBezTo>
                      <a:cubicBezTo>
                        <a:pt x="99" y="217"/>
                        <a:pt x="124" y="162"/>
                        <a:pt x="141" y="114"/>
                      </a:cubicBezTo>
                      <a:cubicBezTo>
                        <a:pt x="132" y="107"/>
                        <a:pt x="111" y="96"/>
                        <a:pt x="111" y="96"/>
                      </a:cubicBezTo>
                      <a:cubicBezTo>
                        <a:pt x="111" y="96"/>
                        <a:pt x="136" y="97"/>
                        <a:pt x="148" y="96"/>
                      </a:cubicBezTo>
                    </a:path>
                  </a:pathLst>
                </a:custGeom>
                <a:solidFill>
                  <a:srgbClr val="3F3F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31A029EE-0844-4324-A1F5-FBBD94EEE7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2077501" y="3333636"/>
                  <a:ext cx="53369" cy="100225"/>
                </a:xfrm>
                <a:custGeom>
                  <a:avLst/>
                  <a:gdLst>
                    <a:gd name="T0" fmla="*/ 11 w 11"/>
                    <a:gd name="T1" fmla="*/ 36 h 37"/>
                    <a:gd name="T2" fmla="*/ 11 w 11"/>
                    <a:gd name="T3" fmla="*/ 37 h 37"/>
                    <a:gd name="T4" fmla="*/ 11 w 11"/>
                    <a:gd name="T5" fmla="*/ 37 h 37"/>
                    <a:gd name="T6" fmla="*/ 11 w 11"/>
                    <a:gd name="T7" fmla="*/ 36 h 37"/>
                    <a:gd name="T8" fmla="*/ 0 w 11"/>
                    <a:gd name="T9" fmla="*/ 0 h 37"/>
                    <a:gd name="T10" fmla="*/ 7 w 11"/>
                    <a:gd name="T11" fmla="*/ 28 h 37"/>
                    <a:gd name="T12" fmla="*/ 8 w 11"/>
                    <a:gd name="T13" fmla="*/ 28 h 37"/>
                    <a:gd name="T14" fmla="*/ 0 w 11"/>
                    <a:gd name="T15" fmla="*/ 0 h 37"/>
                    <a:gd name="T16" fmla="*/ 0 w 11"/>
                    <a:gd name="T1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7">
                      <a:moveTo>
                        <a:pt x="11" y="36"/>
                      </a:moveTo>
                      <a:cubicBezTo>
                        <a:pt x="11" y="36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6"/>
                      </a:cubicBezTo>
                      <a:moveTo>
                        <a:pt x="0" y="0"/>
                      </a:moveTo>
                      <a:cubicBezTo>
                        <a:pt x="3" y="10"/>
                        <a:pt x="5" y="20"/>
                        <a:pt x="7" y="28"/>
                      </a:cubicBezTo>
                      <a:cubicBezTo>
                        <a:pt x="7" y="28"/>
                        <a:pt x="7" y="28"/>
                        <a:pt x="8" y="28"/>
                      </a:cubicBezTo>
                      <a:cubicBezTo>
                        <a:pt x="5" y="20"/>
                        <a:pt x="3" y="1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AF7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905A47D4-A456-4D0E-9379-9FDC910E9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274417" y="4072971"/>
                  <a:ext cx="147402" cy="14525"/>
                </a:xfrm>
                <a:custGeom>
                  <a:avLst/>
                  <a:gdLst>
                    <a:gd name="T0" fmla="*/ 31 w 31"/>
                    <a:gd name="T1" fmla="*/ 0 h 5"/>
                    <a:gd name="T2" fmla="*/ 0 w 31"/>
                    <a:gd name="T3" fmla="*/ 5 h 5"/>
                    <a:gd name="T4" fmla="*/ 0 w 31"/>
                    <a:gd name="T5" fmla="*/ 5 h 5"/>
                    <a:gd name="T6" fmla="*/ 31 w 31"/>
                    <a:gd name="T7" fmla="*/ 0 h 5"/>
                    <a:gd name="T8" fmla="*/ 31 w 31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1" y="0"/>
                      </a:moveTo>
                      <a:cubicBezTo>
                        <a:pt x="28" y="1"/>
                        <a:pt x="17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3"/>
                        <a:pt x="27" y="1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94DA84EC-3D4B-4C1B-80A8-226186D69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19278" y="4087496"/>
                  <a:ext cx="2541" cy="1453"/>
                </a:xfrm>
                <a:prstGeom prst="ellipse">
                  <a:avLst/>
                </a:prstGeom>
                <a:solidFill>
                  <a:srgbClr val="2E2E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9E740F26-8B6B-4315-A5A9-3E73F8B3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421819" y="4087496"/>
                  <a:ext cx="20331" cy="2905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0 w 4"/>
                    <a:gd name="T5" fmla="*/ 1 h 1"/>
                    <a:gd name="T6" fmla="*/ 4 w 4"/>
                    <a:gd name="T7" fmla="*/ 0 h 1"/>
                    <a:gd name="T8" fmla="*/ 4 w 4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2525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91">
                    <a:defRPr/>
                  </a:pPr>
                  <a:endParaRPr lang="en-ID">
                    <a:solidFill>
                      <a:sysClr val="windowText" lastClr="000000"/>
                    </a:solidFill>
                    <a:latin typeface="Roboto"/>
                  </a:endParaRPr>
                </a:p>
              </p:txBody>
            </p: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78BCBDF8-0FEE-4AAE-95E8-C8530763A786}"/>
                    </a:ext>
                  </a:extLst>
                </p:cNvPr>
                <p:cNvGrpSpPr/>
                <p:nvPr/>
              </p:nvGrpSpPr>
              <p:grpSpPr>
                <a:xfrm>
                  <a:off x="1011827" y="5469342"/>
                  <a:ext cx="827282" cy="478058"/>
                  <a:chOff x="1011827" y="5469342"/>
                  <a:chExt cx="827282" cy="478058"/>
                </a:xfrm>
              </p:grpSpPr>
              <p:sp>
                <p:nvSpPr>
                  <p:cNvPr id="429" name="Freeform 428">
                    <a:extLst>
                      <a:ext uri="{FF2B5EF4-FFF2-40B4-BE49-F238E27FC236}">
                        <a16:creationId xmlns:a16="http://schemas.microsoft.com/office/drawing/2014/main" id="{E7F76CEB-DC4A-4AEE-8065-592658E6D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6292" y="5469342"/>
                    <a:ext cx="201546" cy="137958"/>
                  </a:xfrm>
                  <a:custGeom>
                    <a:avLst/>
                    <a:gdLst>
                      <a:gd name="T0" fmla="*/ 81 w 81"/>
                      <a:gd name="T1" fmla="*/ 0 h 49"/>
                      <a:gd name="T2" fmla="*/ 81 w 81"/>
                      <a:gd name="T3" fmla="*/ 32 h 49"/>
                      <a:gd name="T4" fmla="*/ 51 w 81"/>
                      <a:gd name="T5" fmla="*/ 44 h 49"/>
                      <a:gd name="T6" fmla="*/ 16 w 81"/>
                      <a:gd name="T7" fmla="*/ 16 h 49"/>
                      <a:gd name="T8" fmla="*/ 0 w 81"/>
                      <a:gd name="T9" fmla="*/ 10 h 49"/>
                      <a:gd name="T10" fmla="*/ 5 w 81"/>
                      <a:gd name="T11" fmla="*/ 0 h 49"/>
                      <a:gd name="T12" fmla="*/ 81 w 81"/>
                      <a:gd name="T1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49">
                        <a:moveTo>
                          <a:pt x="81" y="0"/>
                        </a:moveTo>
                        <a:cubicBezTo>
                          <a:pt x="81" y="32"/>
                          <a:pt x="81" y="32"/>
                          <a:pt x="81" y="32"/>
                        </a:cubicBezTo>
                        <a:cubicBezTo>
                          <a:pt x="72" y="35"/>
                          <a:pt x="59" y="49"/>
                          <a:pt x="51" y="44"/>
                        </a:cubicBezTo>
                        <a:cubicBezTo>
                          <a:pt x="41" y="38"/>
                          <a:pt x="33" y="23"/>
                          <a:pt x="16" y="16"/>
                        </a:cubicBezTo>
                        <a:cubicBezTo>
                          <a:pt x="9" y="14"/>
                          <a:pt x="4" y="11"/>
                          <a:pt x="0" y="10"/>
                        </a:cubicBezTo>
                        <a:cubicBezTo>
                          <a:pt x="2" y="6"/>
                          <a:pt x="3" y="3"/>
                          <a:pt x="5" y="0"/>
                        </a:cubicBez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D692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US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3F399D58-F111-4AA5-BB8F-9CC76164F1CD}"/>
                      </a:ext>
                    </a:extLst>
                  </p:cNvPr>
                  <p:cNvGrpSpPr/>
                  <p:nvPr/>
                </p:nvGrpSpPr>
                <p:grpSpPr>
                  <a:xfrm>
                    <a:off x="1011827" y="5496309"/>
                    <a:ext cx="827282" cy="451091"/>
                    <a:chOff x="-1103742" y="4456688"/>
                    <a:chExt cx="623887" cy="355600"/>
                  </a:xfrm>
                </p:grpSpPr>
                <p:sp>
                  <p:nvSpPr>
                    <p:cNvPr id="431" name="Freeform 430">
                      <a:extLst>
                        <a:ext uri="{FF2B5EF4-FFF2-40B4-BE49-F238E27FC236}">
                          <a16:creationId xmlns:a16="http://schemas.microsoft.com/office/drawing/2014/main" id="{C4F9D8BD-F735-476F-8988-A58E83919F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103742" y="4456688"/>
                      <a:ext cx="623887" cy="355600"/>
                    </a:xfrm>
                    <a:custGeom>
                      <a:avLst/>
                      <a:gdLst>
                        <a:gd name="T0" fmla="*/ 185 w 209"/>
                        <a:gd name="T1" fmla="*/ 0 h 119"/>
                        <a:gd name="T2" fmla="*/ 135 w 209"/>
                        <a:gd name="T3" fmla="*/ 0 h 119"/>
                        <a:gd name="T4" fmla="*/ 39 w 209"/>
                        <a:gd name="T5" fmla="*/ 57 h 119"/>
                        <a:gd name="T6" fmla="*/ 0 w 209"/>
                        <a:gd name="T7" fmla="*/ 79 h 119"/>
                        <a:gd name="T8" fmla="*/ 0 w 209"/>
                        <a:gd name="T9" fmla="*/ 97 h 119"/>
                        <a:gd name="T10" fmla="*/ 99 w 209"/>
                        <a:gd name="T11" fmla="*/ 104 h 119"/>
                        <a:gd name="T12" fmla="*/ 145 w 209"/>
                        <a:gd name="T13" fmla="*/ 89 h 119"/>
                        <a:gd name="T14" fmla="*/ 145 w 209"/>
                        <a:gd name="T15" fmla="*/ 91 h 119"/>
                        <a:gd name="T16" fmla="*/ 154 w 209"/>
                        <a:gd name="T17" fmla="*/ 99 h 119"/>
                        <a:gd name="T18" fmla="*/ 196 w 209"/>
                        <a:gd name="T19" fmla="*/ 97 h 119"/>
                        <a:gd name="T20" fmla="*/ 205 w 209"/>
                        <a:gd name="T21" fmla="*/ 88 h 119"/>
                        <a:gd name="T22" fmla="*/ 185 w 209"/>
                        <a:gd name="T23" fmla="*/ 0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9" h="119">
                          <a:moveTo>
                            <a:pt x="185" y="0"/>
                          </a:moveTo>
                          <a:cubicBezTo>
                            <a:pt x="149" y="14"/>
                            <a:pt x="135" y="0"/>
                            <a:pt x="135" y="0"/>
                          </a:cubicBezTo>
                          <a:cubicBezTo>
                            <a:pt x="124" y="10"/>
                            <a:pt x="65" y="65"/>
                            <a:pt x="39" y="57"/>
                          </a:cubicBezTo>
                          <a:cubicBezTo>
                            <a:pt x="13" y="48"/>
                            <a:pt x="0" y="61"/>
                            <a:pt x="0" y="79"/>
                          </a:cubicBezTo>
                          <a:cubicBezTo>
                            <a:pt x="0" y="97"/>
                            <a:pt x="0" y="97"/>
                            <a:pt x="0" y="97"/>
                          </a:cubicBezTo>
                          <a:cubicBezTo>
                            <a:pt x="0" y="97"/>
                            <a:pt x="53" y="119"/>
                            <a:pt x="99" y="104"/>
                          </a:cubicBezTo>
                          <a:cubicBezTo>
                            <a:pt x="145" y="89"/>
                            <a:pt x="145" y="89"/>
                            <a:pt x="145" y="89"/>
                          </a:cubicBezTo>
                          <a:cubicBezTo>
                            <a:pt x="145" y="91"/>
                            <a:pt x="145" y="91"/>
                            <a:pt x="145" y="91"/>
                          </a:cubicBezTo>
                          <a:cubicBezTo>
                            <a:pt x="146" y="96"/>
                            <a:pt x="150" y="99"/>
                            <a:pt x="154" y="99"/>
                          </a:cubicBezTo>
                          <a:cubicBezTo>
                            <a:pt x="196" y="97"/>
                            <a:pt x="196" y="97"/>
                            <a:pt x="196" y="97"/>
                          </a:cubicBezTo>
                          <a:cubicBezTo>
                            <a:pt x="201" y="97"/>
                            <a:pt x="205" y="93"/>
                            <a:pt x="205" y="88"/>
                          </a:cubicBezTo>
                          <a:cubicBezTo>
                            <a:pt x="207" y="66"/>
                            <a:pt x="209" y="13"/>
                            <a:pt x="185" y="0"/>
                          </a:cubicBezTo>
                        </a:path>
                      </a:pathLst>
                    </a:custGeom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rm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4291">
                        <a:defRPr/>
                      </a:pPr>
                      <a:endParaRPr lang="en-ID">
                        <a:solidFill>
                          <a:sysClr val="windowText" lastClr="000000"/>
                        </a:solidFill>
                        <a:latin typeface="Roboto"/>
                      </a:endParaRPr>
                    </a:p>
                  </p:txBody>
                </p:sp>
                <p:sp>
                  <p:nvSpPr>
                    <p:cNvPr id="432" name="Freeform 431">
                      <a:extLst>
                        <a:ext uri="{FF2B5EF4-FFF2-40B4-BE49-F238E27FC236}">
                          <a16:creationId xmlns:a16="http://schemas.microsoft.com/office/drawing/2014/main" id="{821C5B4F-4F60-4D9C-9AAE-D3CBB70D98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964042" y="4480501"/>
                      <a:ext cx="328612" cy="198438"/>
                    </a:xfrm>
                    <a:custGeom>
                      <a:avLst/>
                      <a:gdLst>
                        <a:gd name="T0" fmla="*/ 79 w 110"/>
                        <a:gd name="T1" fmla="*/ 0 h 66"/>
                        <a:gd name="T2" fmla="*/ 41 w 110"/>
                        <a:gd name="T3" fmla="*/ 30 h 66"/>
                        <a:gd name="T4" fmla="*/ 41 w 110"/>
                        <a:gd name="T5" fmla="*/ 30 h 66"/>
                        <a:gd name="T6" fmla="*/ 41 w 110"/>
                        <a:gd name="T7" fmla="*/ 30 h 66"/>
                        <a:gd name="T8" fmla="*/ 41 w 110"/>
                        <a:gd name="T9" fmla="*/ 30 h 66"/>
                        <a:gd name="T10" fmla="*/ 41 w 110"/>
                        <a:gd name="T11" fmla="*/ 30 h 66"/>
                        <a:gd name="T12" fmla="*/ 41 w 110"/>
                        <a:gd name="T13" fmla="*/ 30 h 66"/>
                        <a:gd name="T14" fmla="*/ 41 w 110"/>
                        <a:gd name="T15" fmla="*/ 30 h 66"/>
                        <a:gd name="T16" fmla="*/ 6 w 110"/>
                        <a:gd name="T17" fmla="*/ 49 h 66"/>
                        <a:gd name="T18" fmla="*/ 6 w 110"/>
                        <a:gd name="T19" fmla="*/ 49 h 66"/>
                        <a:gd name="T20" fmla="*/ 6 w 110"/>
                        <a:gd name="T21" fmla="*/ 49 h 66"/>
                        <a:gd name="T22" fmla="*/ 6 w 110"/>
                        <a:gd name="T23" fmla="*/ 49 h 66"/>
                        <a:gd name="T24" fmla="*/ 6 w 110"/>
                        <a:gd name="T25" fmla="*/ 49 h 66"/>
                        <a:gd name="T26" fmla="*/ 6 w 110"/>
                        <a:gd name="T27" fmla="*/ 49 h 66"/>
                        <a:gd name="T28" fmla="*/ 6 w 110"/>
                        <a:gd name="T29" fmla="*/ 49 h 66"/>
                        <a:gd name="T30" fmla="*/ 6 w 110"/>
                        <a:gd name="T31" fmla="*/ 49 h 66"/>
                        <a:gd name="T32" fmla="*/ 6 w 110"/>
                        <a:gd name="T33" fmla="*/ 49 h 66"/>
                        <a:gd name="T34" fmla="*/ 5 w 110"/>
                        <a:gd name="T35" fmla="*/ 49 h 66"/>
                        <a:gd name="T36" fmla="*/ 5 w 110"/>
                        <a:gd name="T37" fmla="*/ 49 h 66"/>
                        <a:gd name="T38" fmla="*/ 5 w 110"/>
                        <a:gd name="T39" fmla="*/ 49 h 66"/>
                        <a:gd name="T40" fmla="*/ 5 w 110"/>
                        <a:gd name="T41" fmla="*/ 49 h 66"/>
                        <a:gd name="T42" fmla="*/ 5 w 110"/>
                        <a:gd name="T43" fmla="*/ 49 h 66"/>
                        <a:gd name="T44" fmla="*/ 5 w 110"/>
                        <a:gd name="T45" fmla="*/ 49 h 66"/>
                        <a:gd name="T46" fmla="*/ 5 w 110"/>
                        <a:gd name="T47" fmla="*/ 49 h 66"/>
                        <a:gd name="T48" fmla="*/ 5 w 110"/>
                        <a:gd name="T49" fmla="*/ 49 h 66"/>
                        <a:gd name="T50" fmla="*/ 5 w 110"/>
                        <a:gd name="T51" fmla="*/ 49 h 66"/>
                        <a:gd name="T52" fmla="*/ 5 w 110"/>
                        <a:gd name="T53" fmla="*/ 49 h 66"/>
                        <a:gd name="T54" fmla="*/ 5 w 110"/>
                        <a:gd name="T55" fmla="*/ 49 h 66"/>
                        <a:gd name="T56" fmla="*/ 5 w 110"/>
                        <a:gd name="T57" fmla="*/ 49 h 66"/>
                        <a:gd name="T58" fmla="*/ 0 w 110"/>
                        <a:gd name="T59" fmla="*/ 50 h 66"/>
                        <a:gd name="T60" fmla="*/ 48 w 110"/>
                        <a:gd name="T61" fmla="*/ 66 h 66"/>
                        <a:gd name="T62" fmla="*/ 62 w 110"/>
                        <a:gd name="T63" fmla="*/ 65 h 66"/>
                        <a:gd name="T64" fmla="*/ 101 w 110"/>
                        <a:gd name="T65" fmla="*/ 41 h 66"/>
                        <a:gd name="T66" fmla="*/ 79 w 110"/>
                        <a:gd name="T67" fmla="*/ 0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0" h="66">
                          <a:moveTo>
                            <a:pt x="79" y="0"/>
                          </a:moveTo>
                          <a:cubicBezTo>
                            <a:pt x="70" y="8"/>
                            <a:pt x="56" y="2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29" y="39"/>
                            <a:pt x="16" y="46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3" y="49"/>
                            <a:pt x="2" y="50"/>
                            <a:pt x="0" y="50"/>
                          </a:cubicBezTo>
                          <a:cubicBezTo>
                            <a:pt x="13" y="60"/>
                            <a:pt x="31" y="66"/>
                            <a:pt x="48" y="66"/>
                          </a:cubicBezTo>
                          <a:cubicBezTo>
                            <a:pt x="53" y="66"/>
                            <a:pt x="58" y="66"/>
                            <a:pt x="62" y="65"/>
                          </a:cubicBezTo>
                          <a:cubicBezTo>
                            <a:pt x="77" y="62"/>
                            <a:pt x="93" y="55"/>
                            <a:pt x="101" y="41"/>
                          </a:cubicBezTo>
                          <a:cubicBezTo>
                            <a:pt x="110" y="24"/>
                            <a:pt x="94" y="9"/>
                            <a:pt x="79" y="0"/>
                          </a:cubicBezTo>
                        </a:path>
                      </a:pathLst>
                    </a:cu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rmAutofit fontScale="47500" lnSpcReduction="20000"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4291">
                        <a:defRPr/>
                      </a:pPr>
                      <a:endParaRPr lang="en-ID">
                        <a:solidFill>
                          <a:sysClr val="windowText" lastClr="000000"/>
                        </a:solidFill>
                        <a:latin typeface="Roboto"/>
                      </a:endParaRPr>
                    </a:p>
                  </p:txBody>
                </p:sp>
              </p:grp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877289FD-F02D-42B6-BC0E-D8552FF74394}"/>
                    </a:ext>
                  </a:extLst>
                </p:cNvPr>
                <p:cNvGrpSpPr/>
                <p:nvPr/>
              </p:nvGrpSpPr>
              <p:grpSpPr>
                <a:xfrm flipH="1">
                  <a:off x="2266183" y="5469342"/>
                  <a:ext cx="827282" cy="478058"/>
                  <a:chOff x="1011827" y="5469342"/>
                  <a:chExt cx="827282" cy="478058"/>
                </a:xfrm>
              </p:grpSpPr>
              <p:sp>
                <p:nvSpPr>
                  <p:cNvPr id="425" name="Freeform 424">
                    <a:extLst>
                      <a:ext uri="{FF2B5EF4-FFF2-40B4-BE49-F238E27FC236}">
                        <a16:creationId xmlns:a16="http://schemas.microsoft.com/office/drawing/2014/main" id="{93DF17DB-825B-456B-9404-9E373B2F5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6292" y="5469342"/>
                    <a:ext cx="201546" cy="137958"/>
                  </a:xfrm>
                  <a:custGeom>
                    <a:avLst/>
                    <a:gdLst>
                      <a:gd name="T0" fmla="*/ 81 w 81"/>
                      <a:gd name="T1" fmla="*/ 0 h 49"/>
                      <a:gd name="T2" fmla="*/ 81 w 81"/>
                      <a:gd name="T3" fmla="*/ 32 h 49"/>
                      <a:gd name="T4" fmla="*/ 51 w 81"/>
                      <a:gd name="T5" fmla="*/ 44 h 49"/>
                      <a:gd name="T6" fmla="*/ 16 w 81"/>
                      <a:gd name="T7" fmla="*/ 16 h 49"/>
                      <a:gd name="T8" fmla="*/ 0 w 81"/>
                      <a:gd name="T9" fmla="*/ 10 h 49"/>
                      <a:gd name="T10" fmla="*/ 5 w 81"/>
                      <a:gd name="T11" fmla="*/ 0 h 49"/>
                      <a:gd name="T12" fmla="*/ 81 w 81"/>
                      <a:gd name="T1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49">
                        <a:moveTo>
                          <a:pt x="81" y="0"/>
                        </a:moveTo>
                        <a:cubicBezTo>
                          <a:pt x="81" y="32"/>
                          <a:pt x="81" y="32"/>
                          <a:pt x="81" y="32"/>
                        </a:cubicBezTo>
                        <a:cubicBezTo>
                          <a:pt x="72" y="35"/>
                          <a:pt x="59" y="49"/>
                          <a:pt x="51" y="44"/>
                        </a:cubicBezTo>
                        <a:cubicBezTo>
                          <a:pt x="41" y="38"/>
                          <a:pt x="33" y="23"/>
                          <a:pt x="16" y="16"/>
                        </a:cubicBezTo>
                        <a:cubicBezTo>
                          <a:pt x="9" y="14"/>
                          <a:pt x="4" y="11"/>
                          <a:pt x="0" y="10"/>
                        </a:cubicBezTo>
                        <a:cubicBezTo>
                          <a:pt x="2" y="6"/>
                          <a:pt x="3" y="3"/>
                          <a:pt x="5" y="0"/>
                        </a:cubicBez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D692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291">
                      <a:defRPr/>
                    </a:pPr>
                    <a:endParaRPr lang="en-US">
                      <a:solidFill>
                        <a:sysClr val="windowText" lastClr="000000"/>
                      </a:solidFill>
                      <a:latin typeface="Roboto"/>
                    </a:endParaRPr>
                  </a:p>
                </p:txBody>
              </p:sp>
              <p:grpSp>
                <p:nvGrpSpPr>
                  <p:cNvPr id="426" name="Group 425">
                    <a:extLst>
                      <a:ext uri="{FF2B5EF4-FFF2-40B4-BE49-F238E27FC236}">
                        <a16:creationId xmlns:a16="http://schemas.microsoft.com/office/drawing/2014/main" id="{9BBED4D4-1F9B-4F62-AD17-7CB9CC589A18}"/>
                      </a:ext>
                    </a:extLst>
                  </p:cNvPr>
                  <p:cNvGrpSpPr/>
                  <p:nvPr/>
                </p:nvGrpSpPr>
                <p:grpSpPr>
                  <a:xfrm>
                    <a:off x="1011827" y="5496309"/>
                    <a:ext cx="827282" cy="451091"/>
                    <a:chOff x="-1103742" y="4456688"/>
                    <a:chExt cx="623887" cy="355600"/>
                  </a:xfrm>
                </p:grpSpPr>
                <p:sp>
                  <p:nvSpPr>
                    <p:cNvPr id="427" name="Freeform 426">
                      <a:extLst>
                        <a:ext uri="{FF2B5EF4-FFF2-40B4-BE49-F238E27FC236}">
                          <a16:creationId xmlns:a16="http://schemas.microsoft.com/office/drawing/2014/main" id="{D358B8BF-CDF2-40B0-AF1D-87AB9A4BB0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103742" y="4456688"/>
                      <a:ext cx="623887" cy="355600"/>
                    </a:xfrm>
                    <a:custGeom>
                      <a:avLst/>
                      <a:gdLst>
                        <a:gd name="T0" fmla="*/ 185 w 209"/>
                        <a:gd name="T1" fmla="*/ 0 h 119"/>
                        <a:gd name="T2" fmla="*/ 135 w 209"/>
                        <a:gd name="T3" fmla="*/ 0 h 119"/>
                        <a:gd name="T4" fmla="*/ 39 w 209"/>
                        <a:gd name="T5" fmla="*/ 57 h 119"/>
                        <a:gd name="T6" fmla="*/ 0 w 209"/>
                        <a:gd name="T7" fmla="*/ 79 h 119"/>
                        <a:gd name="T8" fmla="*/ 0 w 209"/>
                        <a:gd name="T9" fmla="*/ 97 h 119"/>
                        <a:gd name="T10" fmla="*/ 99 w 209"/>
                        <a:gd name="T11" fmla="*/ 104 h 119"/>
                        <a:gd name="T12" fmla="*/ 145 w 209"/>
                        <a:gd name="T13" fmla="*/ 89 h 119"/>
                        <a:gd name="T14" fmla="*/ 145 w 209"/>
                        <a:gd name="T15" fmla="*/ 91 h 119"/>
                        <a:gd name="T16" fmla="*/ 154 w 209"/>
                        <a:gd name="T17" fmla="*/ 99 h 119"/>
                        <a:gd name="T18" fmla="*/ 196 w 209"/>
                        <a:gd name="T19" fmla="*/ 97 h 119"/>
                        <a:gd name="T20" fmla="*/ 205 w 209"/>
                        <a:gd name="T21" fmla="*/ 88 h 119"/>
                        <a:gd name="T22" fmla="*/ 185 w 209"/>
                        <a:gd name="T23" fmla="*/ 0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9" h="119">
                          <a:moveTo>
                            <a:pt x="185" y="0"/>
                          </a:moveTo>
                          <a:cubicBezTo>
                            <a:pt x="149" y="14"/>
                            <a:pt x="135" y="0"/>
                            <a:pt x="135" y="0"/>
                          </a:cubicBezTo>
                          <a:cubicBezTo>
                            <a:pt x="124" y="10"/>
                            <a:pt x="65" y="65"/>
                            <a:pt x="39" y="57"/>
                          </a:cubicBezTo>
                          <a:cubicBezTo>
                            <a:pt x="13" y="48"/>
                            <a:pt x="0" y="61"/>
                            <a:pt x="0" y="79"/>
                          </a:cubicBezTo>
                          <a:cubicBezTo>
                            <a:pt x="0" y="97"/>
                            <a:pt x="0" y="97"/>
                            <a:pt x="0" y="97"/>
                          </a:cubicBezTo>
                          <a:cubicBezTo>
                            <a:pt x="0" y="97"/>
                            <a:pt x="53" y="119"/>
                            <a:pt x="99" y="104"/>
                          </a:cubicBezTo>
                          <a:cubicBezTo>
                            <a:pt x="145" y="89"/>
                            <a:pt x="145" y="89"/>
                            <a:pt x="145" y="89"/>
                          </a:cubicBezTo>
                          <a:cubicBezTo>
                            <a:pt x="145" y="91"/>
                            <a:pt x="145" y="91"/>
                            <a:pt x="145" y="91"/>
                          </a:cubicBezTo>
                          <a:cubicBezTo>
                            <a:pt x="146" y="96"/>
                            <a:pt x="150" y="99"/>
                            <a:pt x="154" y="99"/>
                          </a:cubicBezTo>
                          <a:cubicBezTo>
                            <a:pt x="196" y="97"/>
                            <a:pt x="196" y="97"/>
                            <a:pt x="196" y="97"/>
                          </a:cubicBezTo>
                          <a:cubicBezTo>
                            <a:pt x="201" y="97"/>
                            <a:pt x="205" y="93"/>
                            <a:pt x="205" y="88"/>
                          </a:cubicBezTo>
                          <a:cubicBezTo>
                            <a:pt x="207" y="66"/>
                            <a:pt x="209" y="13"/>
                            <a:pt x="185" y="0"/>
                          </a:cubicBezTo>
                        </a:path>
                      </a:pathLst>
                    </a:custGeom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rm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4291">
                        <a:defRPr/>
                      </a:pPr>
                      <a:endParaRPr lang="en-ID">
                        <a:solidFill>
                          <a:sysClr val="windowText" lastClr="000000"/>
                        </a:solidFill>
                        <a:latin typeface="Roboto"/>
                      </a:endParaRPr>
                    </a:p>
                  </p:txBody>
                </p:sp>
                <p:sp>
                  <p:nvSpPr>
                    <p:cNvPr id="428" name="Freeform 427">
                      <a:extLst>
                        <a:ext uri="{FF2B5EF4-FFF2-40B4-BE49-F238E27FC236}">
                          <a16:creationId xmlns:a16="http://schemas.microsoft.com/office/drawing/2014/main" id="{85373A5F-8B78-4EE4-A8AB-AB8B878CA9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964042" y="4480501"/>
                      <a:ext cx="328612" cy="198438"/>
                    </a:xfrm>
                    <a:custGeom>
                      <a:avLst/>
                      <a:gdLst>
                        <a:gd name="T0" fmla="*/ 79 w 110"/>
                        <a:gd name="T1" fmla="*/ 0 h 66"/>
                        <a:gd name="T2" fmla="*/ 41 w 110"/>
                        <a:gd name="T3" fmla="*/ 30 h 66"/>
                        <a:gd name="T4" fmla="*/ 41 w 110"/>
                        <a:gd name="T5" fmla="*/ 30 h 66"/>
                        <a:gd name="T6" fmla="*/ 41 w 110"/>
                        <a:gd name="T7" fmla="*/ 30 h 66"/>
                        <a:gd name="T8" fmla="*/ 41 w 110"/>
                        <a:gd name="T9" fmla="*/ 30 h 66"/>
                        <a:gd name="T10" fmla="*/ 41 w 110"/>
                        <a:gd name="T11" fmla="*/ 30 h 66"/>
                        <a:gd name="T12" fmla="*/ 41 w 110"/>
                        <a:gd name="T13" fmla="*/ 30 h 66"/>
                        <a:gd name="T14" fmla="*/ 41 w 110"/>
                        <a:gd name="T15" fmla="*/ 30 h 66"/>
                        <a:gd name="T16" fmla="*/ 6 w 110"/>
                        <a:gd name="T17" fmla="*/ 49 h 66"/>
                        <a:gd name="T18" fmla="*/ 6 w 110"/>
                        <a:gd name="T19" fmla="*/ 49 h 66"/>
                        <a:gd name="T20" fmla="*/ 6 w 110"/>
                        <a:gd name="T21" fmla="*/ 49 h 66"/>
                        <a:gd name="T22" fmla="*/ 6 w 110"/>
                        <a:gd name="T23" fmla="*/ 49 h 66"/>
                        <a:gd name="T24" fmla="*/ 6 w 110"/>
                        <a:gd name="T25" fmla="*/ 49 h 66"/>
                        <a:gd name="T26" fmla="*/ 6 w 110"/>
                        <a:gd name="T27" fmla="*/ 49 h 66"/>
                        <a:gd name="T28" fmla="*/ 6 w 110"/>
                        <a:gd name="T29" fmla="*/ 49 h 66"/>
                        <a:gd name="T30" fmla="*/ 6 w 110"/>
                        <a:gd name="T31" fmla="*/ 49 h 66"/>
                        <a:gd name="T32" fmla="*/ 6 w 110"/>
                        <a:gd name="T33" fmla="*/ 49 h 66"/>
                        <a:gd name="T34" fmla="*/ 5 w 110"/>
                        <a:gd name="T35" fmla="*/ 49 h 66"/>
                        <a:gd name="T36" fmla="*/ 5 w 110"/>
                        <a:gd name="T37" fmla="*/ 49 h 66"/>
                        <a:gd name="T38" fmla="*/ 5 w 110"/>
                        <a:gd name="T39" fmla="*/ 49 h 66"/>
                        <a:gd name="T40" fmla="*/ 5 w 110"/>
                        <a:gd name="T41" fmla="*/ 49 h 66"/>
                        <a:gd name="T42" fmla="*/ 5 w 110"/>
                        <a:gd name="T43" fmla="*/ 49 h 66"/>
                        <a:gd name="T44" fmla="*/ 5 w 110"/>
                        <a:gd name="T45" fmla="*/ 49 h 66"/>
                        <a:gd name="T46" fmla="*/ 5 w 110"/>
                        <a:gd name="T47" fmla="*/ 49 h 66"/>
                        <a:gd name="T48" fmla="*/ 5 w 110"/>
                        <a:gd name="T49" fmla="*/ 49 h 66"/>
                        <a:gd name="T50" fmla="*/ 5 w 110"/>
                        <a:gd name="T51" fmla="*/ 49 h 66"/>
                        <a:gd name="T52" fmla="*/ 5 w 110"/>
                        <a:gd name="T53" fmla="*/ 49 h 66"/>
                        <a:gd name="T54" fmla="*/ 5 w 110"/>
                        <a:gd name="T55" fmla="*/ 49 h 66"/>
                        <a:gd name="T56" fmla="*/ 5 w 110"/>
                        <a:gd name="T57" fmla="*/ 49 h 66"/>
                        <a:gd name="T58" fmla="*/ 0 w 110"/>
                        <a:gd name="T59" fmla="*/ 50 h 66"/>
                        <a:gd name="T60" fmla="*/ 48 w 110"/>
                        <a:gd name="T61" fmla="*/ 66 h 66"/>
                        <a:gd name="T62" fmla="*/ 62 w 110"/>
                        <a:gd name="T63" fmla="*/ 65 h 66"/>
                        <a:gd name="T64" fmla="*/ 101 w 110"/>
                        <a:gd name="T65" fmla="*/ 41 h 66"/>
                        <a:gd name="T66" fmla="*/ 79 w 110"/>
                        <a:gd name="T67" fmla="*/ 0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0" h="66">
                          <a:moveTo>
                            <a:pt x="79" y="0"/>
                          </a:moveTo>
                          <a:cubicBezTo>
                            <a:pt x="70" y="8"/>
                            <a:pt x="56" y="2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41" y="30"/>
                            <a:pt x="41" y="30"/>
                            <a:pt x="41" y="30"/>
                          </a:cubicBezTo>
                          <a:cubicBezTo>
                            <a:pt x="29" y="39"/>
                            <a:pt x="16" y="46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6" y="49"/>
                            <a:pt x="6" y="49"/>
                            <a:pt x="6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5" y="49"/>
                            <a:pt x="5" y="49"/>
                            <a:pt x="5" y="49"/>
                          </a:cubicBezTo>
                          <a:cubicBezTo>
                            <a:pt x="3" y="49"/>
                            <a:pt x="2" y="50"/>
                            <a:pt x="0" y="50"/>
                          </a:cubicBezTo>
                          <a:cubicBezTo>
                            <a:pt x="13" y="60"/>
                            <a:pt x="31" y="66"/>
                            <a:pt x="48" y="66"/>
                          </a:cubicBezTo>
                          <a:cubicBezTo>
                            <a:pt x="53" y="66"/>
                            <a:pt x="58" y="66"/>
                            <a:pt x="62" y="65"/>
                          </a:cubicBezTo>
                          <a:cubicBezTo>
                            <a:pt x="77" y="62"/>
                            <a:pt x="93" y="55"/>
                            <a:pt x="101" y="41"/>
                          </a:cubicBezTo>
                          <a:cubicBezTo>
                            <a:pt x="110" y="24"/>
                            <a:pt x="94" y="9"/>
                            <a:pt x="79" y="0"/>
                          </a:cubicBezTo>
                        </a:path>
                      </a:pathLst>
                    </a:cu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rmAutofit fontScale="47500" lnSpcReduction="20000"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4291">
                        <a:defRPr/>
                      </a:pPr>
                      <a:endParaRPr lang="en-ID">
                        <a:solidFill>
                          <a:sysClr val="windowText" lastClr="000000"/>
                        </a:solidFill>
                        <a:latin typeface="Roboto"/>
                      </a:endParaRPr>
                    </a:p>
                  </p:txBody>
                </p:sp>
              </p:grpSp>
            </p:grpSp>
          </p:grp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27AE847-390F-4BF5-957F-27A451F94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284" y="1726056"/>
                <a:ext cx="114101" cy="125233"/>
              </a:xfrm>
              <a:prstGeom prst="rect">
                <a:avLst/>
              </a:prstGeom>
              <a:solidFill>
                <a:srgbClr val="FFCA0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291">
                  <a:defRPr/>
                </a:pPr>
                <a:endParaRPr lang="en-US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8C78FD16-BC83-4E44-9016-ECA1B6688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284" y="1611955"/>
                <a:ext cx="114101" cy="114101"/>
              </a:xfrm>
              <a:prstGeom prst="rect">
                <a:avLst/>
              </a:prstGeom>
              <a:solidFill>
                <a:srgbClr val="FFC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291">
                  <a:defRPr/>
                </a:pPr>
                <a:endParaRPr lang="en-US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</p:grpSp>
      </p:grpSp>
      <p:sp>
        <p:nvSpPr>
          <p:cNvPr id="66" name="Oval 108">
            <a:extLst>
              <a:ext uri="{FF2B5EF4-FFF2-40B4-BE49-F238E27FC236}">
                <a16:creationId xmlns:a16="http://schemas.microsoft.com/office/drawing/2014/main" id="{E5BD93E3-4526-4F2D-8154-D3E7D3F87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810" y="4953429"/>
            <a:ext cx="584712" cy="586277"/>
          </a:xfrm>
          <a:prstGeom prst="ellipse">
            <a:avLst/>
          </a:prstGeom>
          <a:solidFill>
            <a:srgbClr val="FCDD20"/>
          </a:solidFill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55579"/>
                </a:solidFill>
              </a:rPr>
              <a:t>5</a:t>
            </a:r>
            <a:endParaRPr lang="id-ID" sz="3200" b="1" kern="0" dirty="0">
              <a:solidFill>
                <a:srgbClr val="055579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F5E123-1CF0-46CA-B10E-96B51CB6C48C}"/>
              </a:ext>
            </a:extLst>
          </p:cNvPr>
          <p:cNvSpPr txBox="1"/>
          <p:nvPr/>
        </p:nvSpPr>
        <p:spPr>
          <a:xfrm>
            <a:off x="4455407" y="4821192"/>
            <a:ext cx="4130328" cy="7836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/>
            <a:r>
              <a:rPr lang="en-IN" b="1" kern="0" dirty="0">
                <a:solidFill>
                  <a:srgbClr val="055579"/>
                </a:solidFill>
              </a:rPr>
              <a:t>Sustainable management of infrastructure 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400" dirty="0">
                <a:solidFill>
                  <a:schemeClr val="bg1"/>
                </a:solidFill>
              </a:rPr>
              <a:t>RATIONALE FOR PROFESSIONALIZATION OF O&amp;M SERVICES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69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923825" y="3165290"/>
            <a:ext cx="5404195" cy="1003676"/>
          </a:xfrm>
          <a:custGeom>
            <a:avLst/>
            <a:gdLst>
              <a:gd name="connsiteX0" fmla="*/ 720437 w 4630837"/>
              <a:gd name="connsiteY0" fmla="*/ 0 h 1440874"/>
              <a:gd name="connsiteX1" fmla="*/ 794098 w 4630837"/>
              <a:gd name="connsiteY1" fmla="*/ 3720 h 1440874"/>
              <a:gd name="connsiteX2" fmla="*/ 814888 w 4630837"/>
              <a:gd name="connsiteY2" fmla="*/ 6893 h 1440874"/>
              <a:gd name="connsiteX3" fmla="*/ 814888 w 4630837"/>
              <a:gd name="connsiteY3" fmla="*/ 1 h 1440874"/>
              <a:gd name="connsiteX4" fmla="*/ 4630837 w 4630837"/>
              <a:gd name="connsiteY4" fmla="*/ 1 h 1440874"/>
              <a:gd name="connsiteX5" fmla="*/ 4630837 w 4630837"/>
              <a:gd name="connsiteY5" fmla="*/ 1440874 h 1440874"/>
              <a:gd name="connsiteX6" fmla="*/ 814888 w 4630837"/>
              <a:gd name="connsiteY6" fmla="*/ 1440874 h 1440874"/>
              <a:gd name="connsiteX7" fmla="*/ 814888 w 4630837"/>
              <a:gd name="connsiteY7" fmla="*/ 1433982 h 1440874"/>
              <a:gd name="connsiteX8" fmla="*/ 794098 w 4630837"/>
              <a:gd name="connsiteY8" fmla="*/ 1437155 h 1440874"/>
              <a:gd name="connsiteX9" fmla="*/ 720437 w 4630837"/>
              <a:gd name="connsiteY9" fmla="*/ 1440874 h 1440874"/>
              <a:gd name="connsiteX10" fmla="*/ 0 w 4630837"/>
              <a:gd name="connsiteY10" fmla="*/ 720437 h 1440874"/>
              <a:gd name="connsiteX11" fmla="*/ 720437 w 4630837"/>
              <a:gd name="connsiteY11" fmla="*/ 0 h 144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0837" h="1440874">
                <a:moveTo>
                  <a:pt x="720437" y="0"/>
                </a:moveTo>
                <a:cubicBezTo>
                  <a:pt x="745305" y="0"/>
                  <a:pt x="769879" y="1260"/>
                  <a:pt x="794098" y="3720"/>
                </a:cubicBezTo>
                <a:lnTo>
                  <a:pt x="814888" y="6893"/>
                </a:lnTo>
                <a:lnTo>
                  <a:pt x="814888" y="1"/>
                </a:lnTo>
                <a:lnTo>
                  <a:pt x="4630837" y="1"/>
                </a:lnTo>
                <a:lnTo>
                  <a:pt x="4630837" y="1440874"/>
                </a:lnTo>
                <a:lnTo>
                  <a:pt x="814888" y="1440874"/>
                </a:lnTo>
                <a:lnTo>
                  <a:pt x="814888" y="1433982"/>
                </a:lnTo>
                <a:lnTo>
                  <a:pt x="794098" y="1437155"/>
                </a:lnTo>
                <a:cubicBezTo>
                  <a:pt x="769879" y="1439614"/>
                  <a:pt x="745305" y="1440874"/>
                  <a:pt x="720437" y="1440874"/>
                </a:cubicBezTo>
                <a:cubicBezTo>
                  <a:pt x="322551" y="1440874"/>
                  <a:pt x="0" y="1118323"/>
                  <a:pt x="0" y="720437"/>
                </a:cubicBezTo>
                <a:cubicBezTo>
                  <a:pt x="0" y="322551"/>
                  <a:pt x="322551" y="0"/>
                  <a:pt x="72043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>
            <a:normAutofit/>
          </a:bodyPr>
          <a:lstStyle/>
          <a:p>
            <a:pPr algn="ctr" defTabSz="713203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995936" y="841276"/>
            <a:ext cx="4451731" cy="1003676"/>
          </a:xfrm>
          <a:custGeom>
            <a:avLst/>
            <a:gdLst>
              <a:gd name="connsiteX0" fmla="*/ 720437 w 4630837"/>
              <a:gd name="connsiteY0" fmla="*/ 0 h 1440874"/>
              <a:gd name="connsiteX1" fmla="*/ 794098 w 4630837"/>
              <a:gd name="connsiteY1" fmla="*/ 3720 h 1440874"/>
              <a:gd name="connsiteX2" fmla="*/ 814888 w 4630837"/>
              <a:gd name="connsiteY2" fmla="*/ 6893 h 1440874"/>
              <a:gd name="connsiteX3" fmla="*/ 814888 w 4630837"/>
              <a:gd name="connsiteY3" fmla="*/ 1 h 1440874"/>
              <a:gd name="connsiteX4" fmla="*/ 4630837 w 4630837"/>
              <a:gd name="connsiteY4" fmla="*/ 1 h 1440874"/>
              <a:gd name="connsiteX5" fmla="*/ 4630837 w 4630837"/>
              <a:gd name="connsiteY5" fmla="*/ 1440874 h 1440874"/>
              <a:gd name="connsiteX6" fmla="*/ 814888 w 4630837"/>
              <a:gd name="connsiteY6" fmla="*/ 1440874 h 1440874"/>
              <a:gd name="connsiteX7" fmla="*/ 814888 w 4630837"/>
              <a:gd name="connsiteY7" fmla="*/ 1433982 h 1440874"/>
              <a:gd name="connsiteX8" fmla="*/ 794098 w 4630837"/>
              <a:gd name="connsiteY8" fmla="*/ 1437155 h 1440874"/>
              <a:gd name="connsiteX9" fmla="*/ 720437 w 4630837"/>
              <a:gd name="connsiteY9" fmla="*/ 1440874 h 1440874"/>
              <a:gd name="connsiteX10" fmla="*/ 0 w 4630837"/>
              <a:gd name="connsiteY10" fmla="*/ 720437 h 1440874"/>
              <a:gd name="connsiteX11" fmla="*/ 720437 w 4630837"/>
              <a:gd name="connsiteY11" fmla="*/ 0 h 144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0837" h="1440874">
                <a:moveTo>
                  <a:pt x="720437" y="0"/>
                </a:moveTo>
                <a:cubicBezTo>
                  <a:pt x="745305" y="0"/>
                  <a:pt x="769879" y="1260"/>
                  <a:pt x="794098" y="3720"/>
                </a:cubicBezTo>
                <a:lnTo>
                  <a:pt x="814888" y="6893"/>
                </a:lnTo>
                <a:lnTo>
                  <a:pt x="814888" y="1"/>
                </a:lnTo>
                <a:lnTo>
                  <a:pt x="4630837" y="1"/>
                </a:lnTo>
                <a:lnTo>
                  <a:pt x="4630837" y="1440874"/>
                </a:lnTo>
                <a:lnTo>
                  <a:pt x="814888" y="1440874"/>
                </a:lnTo>
                <a:lnTo>
                  <a:pt x="814888" y="1433982"/>
                </a:lnTo>
                <a:lnTo>
                  <a:pt x="794098" y="1437155"/>
                </a:lnTo>
                <a:cubicBezTo>
                  <a:pt x="769879" y="1439614"/>
                  <a:pt x="745305" y="1440874"/>
                  <a:pt x="720437" y="1440874"/>
                </a:cubicBezTo>
                <a:cubicBezTo>
                  <a:pt x="322551" y="1440874"/>
                  <a:pt x="0" y="1118323"/>
                  <a:pt x="0" y="720437"/>
                </a:cubicBezTo>
                <a:cubicBezTo>
                  <a:pt x="0" y="322551"/>
                  <a:pt x="322551" y="0"/>
                  <a:pt x="72043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>
            <a:normAutofit/>
          </a:bodyPr>
          <a:lstStyle/>
          <a:p>
            <a:pPr algn="ctr" defTabSz="713203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275738" y="2003283"/>
            <a:ext cx="5112689" cy="1003676"/>
          </a:xfrm>
          <a:custGeom>
            <a:avLst/>
            <a:gdLst>
              <a:gd name="connsiteX0" fmla="*/ 720437 w 4630837"/>
              <a:gd name="connsiteY0" fmla="*/ 0 h 1440874"/>
              <a:gd name="connsiteX1" fmla="*/ 794098 w 4630837"/>
              <a:gd name="connsiteY1" fmla="*/ 3720 h 1440874"/>
              <a:gd name="connsiteX2" fmla="*/ 814888 w 4630837"/>
              <a:gd name="connsiteY2" fmla="*/ 6893 h 1440874"/>
              <a:gd name="connsiteX3" fmla="*/ 814888 w 4630837"/>
              <a:gd name="connsiteY3" fmla="*/ 1 h 1440874"/>
              <a:gd name="connsiteX4" fmla="*/ 4630837 w 4630837"/>
              <a:gd name="connsiteY4" fmla="*/ 1 h 1440874"/>
              <a:gd name="connsiteX5" fmla="*/ 4630837 w 4630837"/>
              <a:gd name="connsiteY5" fmla="*/ 1440874 h 1440874"/>
              <a:gd name="connsiteX6" fmla="*/ 814888 w 4630837"/>
              <a:gd name="connsiteY6" fmla="*/ 1440874 h 1440874"/>
              <a:gd name="connsiteX7" fmla="*/ 814888 w 4630837"/>
              <a:gd name="connsiteY7" fmla="*/ 1433982 h 1440874"/>
              <a:gd name="connsiteX8" fmla="*/ 794098 w 4630837"/>
              <a:gd name="connsiteY8" fmla="*/ 1437155 h 1440874"/>
              <a:gd name="connsiteX9" fmla="*/ 720437 w 4630837"/>
              <a:gd name="connsiteY9" fmla="*/ 1440874 h 1440874"/>
              <a:gd name="connsiteX10" fmla="*/ 0 w 4630837"/>
              <a:gd name="connsiteY10" fmla="*/ 720437 h 1440874"/>
              <a:gd name="connsiteX11" fmla="*/ 720437 w 4630837"/>
              <a:gd name="connsiteY11" fmla="*/ 0 h 144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0837" h="1440874">
                <a:moveTo>
                  <a:pt x="720437" y="0"/>
                </a:moveTo>
                <a:cubicBezTo>
                  <a:pt x="745305" y="0"/>
                  <a:pt x="769879" y="1260"/>
                  <a:pt x="794098" y="3720"/>
                </a:cubicBezTo>
                <a:lnTo>
                  <a:pt x="814888" y="6893"/>
                </a:lnTo>
                <a:lnTo>
                  <a:pt x="814888" y="1"/>
                </a:lnTo>
                <a:lnTo>
                  <a:pt x="4630837" y="1"/>
                </a:lnTo>
                <a:lnTo>
                  <a:pt x="4630837" y="1440874"/>
                </a:lnTo>
                <a:lnTo>
                  <a:pt x="814888" y="1440874"/>
                </a:lnTo>
                <a:lnTo>
                  <a:pt x="814888" y="1433982"/>
                </a:lnTo>
                <a:lnTo>
                  <a:pt x="794098" y="1437155"/>
                </a:lnTo>
                <a:cubicBezTo>
                  <a:pt x="769879" y="1439614"/>
                  <a:pt x="745305" y="1440874"/>
                  <a:pt x="720437" y="1440874"/>
                </a:cubicBezTo>
                <a:cubicBezTo>
                  <a:pt x="322551" y="1440874"/>
                  <a:pt x="0" y="1118323"/>
                  <a:pt x="0" y="720437"/>
                </a:cubicBezTo>
                <a:cubicBezTo>
                  <a:pt x="0" y="322551"/>
                  <a:pt x="322551" y="0"/>
                  <a:pt x="72043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>
            <a:normAutofit/>
          </a:bodyPr>
          <a:lstStyle/>
          <a:p>
            <a:pPr algn="ctr" defTabSz="713203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3059834" y="2155897"/>
            <a:ext cx="5616622" cy="413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defTabSz="227829">
              <a:lnSpc>
                <a:spcPct val="90000"/>
              </a:lnSpc>
              <a:defRPr/>
            </a:pPr>
            <a:r>
              <a:rPr lang="en-IN" sz="2000" b="1" dirty="0">
                <a:solidFill>
                  <a:srgbClr val="055579"/>
                </a:solidFill>
                <a:ea typeface="Calibri" charset="0"/>
                <a:cs typeface="Calibri" charset="0"/>
                <a:sym typeface="Roboto" charset="0"/>
              </a:rPr>
              <a:t>2. </a:t>
            </a:r>
            <a:r>
              <a:rPr lang="en-IN" sz="2000" b="1" dirty="0">
                <a:solidFill>
                  <a:srgbClr val="00B050"/>
                </a:solidFill>
                <a:cs typeface="Calibri" charset="0"/>
                <a:sym typeface="Roboto" charset="0"/>
              </a:rPr>
              <a:t>Contract for O&amp;M of a specific </a:t>
            </a:r>
            <a:r>
              <a:rPr lang="en-IN" sz="2000" b="1" dirty="0" err="1">
                <a:solidFill>
                  <a:srgbClr val="00B050"/>
                </a:solidFill>
                <a:cs typeface="Calibri" charset="0"/>
                <a:sym typeface="Roboto" charset="0"/>
              </a:rPr>
              <a:t>equipments</a:t>
            </a:r>
            <a:r>
              <a:rPr lang="en-IN" sz="2000" b="1" dirty="0">
                <a:solidFill>
                  <a:srgbClr val="00B050"/>
                </a:solidFill>
                <a:cs typeface="Calibri" charset="0"/>
                <a:sym typeface="Roboto" charset="0"/>
              </a:rPr>
              <a:t>/ plants</a:t>
            </a: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3059832" y="2546573"/>
            <a:ext cx="5544616" cy="4637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IN" dirty="0">
                <a:solidFill>
                  <a:srgbClr val="006B96">
                    <a:lumMod val="50000"/>
                  </a:srgbClr>
                </a:solidFill>
                <a:ea typeface="ＭＳ Ｐゴシック" charset="0"/>
                <a:cs typeface="Calibri" charset="0"/>
                <a:sym typeface="Roboto" charset="0"/>
              </a:rPr>
              <a:t>O&amp;M of a specific component / equipment which requires special expertise </a:t>
            </a:r>
          </a:p>
        </p:txBody>
      </p:sp>
      <p:sp>
        <p:nvSpPr>
          <p:cNvPr id="18" name="AutoShape 7"/>
          <p:cNvSpPr>
            <a:spLocks/>
          </p:cNvSpPr>
          <p:nvPr/>
        </p:nvSpPr>
        <p:spPr bwMode="auto">
          <a:xfrm>
            <a:off x="3779912" y="947508"/>
            <a:ext cx="4019681" cy="2484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defTabSz="227829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55579"/>
                </a:solidFill>
                <a:ea typeface="Calibri" charset="0"/>
                <a:cs typeface="Calibri" charset="0"/>
                <a:sym typeface="Roboto" charset="0"/>
              </a:rPr>
              <a:t>1. </a:t>
            </a:r>
            <a:r>
              <a:rPr lang="en-US" sz="2000" b="1" dirty="0">
                <a:solidFill>
                  <a:srgbClr val="7030A0"/>
                </a:solidFill>
                <a:ea typeface="Calibri" charset="0"/>
                <a:cs typeface="Calibri" charset="0"/>
                <a:sym typeface="Roboto" charset="0"/>
              </a:rPr>
              <a:t>Contract for comprehensive O&amp;M</a:t>
            </a:r>
            <a:endParaRPr lang="en-US" sz="800" b="1" dirty="0">
              <a:solidFill>
                <a:srgbClr val="7030A0"/>
              </a:solidFill>
              <a:ea typeface="Calibri" charset="0"/>
              <a:cs typeface="Calibri" charset="0"/>
              <a:sym typeface="Roboto" charset="0"/>
            </a:endParaRPr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>
            <a:off x="3779914" y="1189997"/>
            <a:ext cx="4824537" cy="5653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 lang="en-IN" dirty="0">
                <a:solidFill>
                  <a:srgbClr val="006B96">
                    <a:lumMod val="50000"/>
                  </a:srgbClr>
                </a:solidFill>
                <a:ea typeface="ＭＳ Ｐゴシック" charset="0"/>
                <a:cs typeface="Calibri" charset="0"/>
              </a:rPr>
              <a:t>End to end O&amp;M including material, labour and consumables</a:t>
            </a:r>
            <a:endParaRPr lang="en-US" dirty="0">
              <a:solidFill>
                <a:srgbClr val="006B96">
                  <a:lumMod val="50000"/>
                </a:srgbClr>
              </a:solidFill>
              <a:ea typeface="ＭＳ Ｐゴシック" charset="0"/>
              <a:cs typeface="Calibri" charset="0"/>
            </a:endParaRPr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>
            <a:off x="1979716" y="3380031"/>
            <a:ext cx="6467951" cy="413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defTabSz="227829">
              <a:lnSpc>
                <a:spcPct val="90000"/>
              </a:lnSpc>
              <a:defRPr/>
            </a:pPr>
            <a:r>
              <a:rPr lang="en-IN" sz="2000" b="1" dirty="0">
                <a:solidFill>
                  <a:srgbClr val="055579"/>
                </a:solidFill>
                <a:ea typeface="Calibri" charset="0"/>
                <a:cs typeface="Calibri" charset="0"/>
                <a:sym typeface="Roboto" charset="0"/>
              </a:rPr>
              <a:t>3. </a:t>
            </a:r>
            <a:r>
              <a:rPr lang="en-IN" sz="2000" b="1" dirty="0">
                <a:solidFill>
                  <a:srgbClr val="C00000"/>
                </a:solidFill>
                <a:ea typeface="Calibri" charset="0"/>
                <a:cs typeface="Calibri" charset="0"/>
                <a:sym typeface="Roboto" charset="0"/>
              </a:rPr>
              <a:t>Contract for provision of skilled/unskilled human resource </a:t>
            </a:r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>
            <a:off x="1979715" y="3708580"/>
            <a:ext cx="6467955" cy="460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defTabSz="321932">
              <a:defRPr/>
            </a:pPr>
            <a:r>
              <a:rPr lang="en-IN" dirty="0">
                <a:solidFill>
                  <a:srgbClr val="006B96">
                    <a:lumMod val="50000"/>
                  </a:srgbClr>
                </a:solidFill>
                <a:ea typeface="ＭＳ Ｐゴシック" charset="0"/>
                <a:cs typeface="Calibri" charset="0"/>
                <a:sym typeface="Roboto" charset="0"/>
              </a:rPr>
              <a:t>Supply of required human resources: both skilled and unskilled </a:t>
            </a:r>
            <a:endParaRPr lang="en-US" dirty="0">
              <a:solidFill>
                <a:srgbClr val="006B96">
                  <a:lumMod val="50000"/>
                </a:srgbClr>
              </a:solidFill>
              <a:ea typeface="ＭＳ Ｐゴシック" charset="0"/>
              <a:cs typeface="Calibri" charset="0"/>
              <a:sym typeface="Roboto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831154" y="825795"/>
            <a:ext cx="4304941" cy="3327849"/>
            <a:chOff x="107506" y="844439"/>
            <a:chExt cx="5408858" cy="3327849"/>
          </a:xfrm>
        </p:grpSpPr>
        <p:sp>
          <p:nvSpPr>
            <p:cNvPr id="40" name="Oval 39"/>
            <p:cNvSpPr/>
            <p:nvPr/>
          </p:nvSpPr>
          <p:spPr>
            <a:xfrm>
              <a:off x="3266855" y="2012934"/>
              <a:ext cx="1376413" cy="997347"/>
            </a:xfrm>
            <a:prstGeom prst="ellipse">
              <a:avLst/>
            </a:prstGeom>
            <a:solidFill>
              <a:srgbClr val="0555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rmAutofit/>
            </a:bodyPr>
            <a:lstStyle/>
            <a:p>
              <a:pPr algn="ctr" defTabSz="71320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39951" y="844439"/>
              <a:ext cx="1376413" cy="997347"/>
            </a:xfrm>
            <a:prstGeom prst="ellipse">
              <a:avLst/>
            </a:prstGeom>
            <a:solidFill>
              <a:srgbClr val="0555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rmAutofit/>
            </a:bodyPr>
            <a:lstStyle/>
            <a:p>
              <a:pPr algn="ctr" defTabSz="71320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475344" y="2161772"/>
              <a:ext cx="971658" cy="704062"/>
            </a:xfrm>
            <a:prstGeom prst="ellipse">
              <a:avLst/>
            </a:prstGeom>
            <a:solidFill>
              <a:srgbClr val="FCDD2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Autofit/>
            </a:bodyPr>
            <a:lstStyle/>
            <a:p>
              <a:pPr algn="ctr" defTabSz="713203"/>
              <a:r>
                <a:rPr lang="en-US" sz="2800" b="1" dirty="0">
                  <a:solidFill>
                    <a:srgbClr val="055579"/>
                  </a:solidFill>
                </a:rPr>
                <a:t>2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919010" y="3174941"/>
              <a:ext cx="1376413" cy="997347"/>
            </a:xfrm>
            <a:prstGeom prst="ellipse">
              <a:avLst/>
            </a:prstGeom>
            <a:solidFill>
              <a:srgbClr val="0555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rmAutofit/>
            </a:bodyPr>
            <a:lstStyle/>
            <a:p>
              <a:pPr algn="ctr" defTabSz="71320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123727" y="3295475"/>
              <a:ext cx="971658" cy="704062"/>
            </a:xfrm>
            <a:prstGeom prst="ellipse">
              <a:avLst/>
            </a:prstGeom>
            <a:solidFill>
              <a:srgbClr val="FCDD2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Autofit/>
            </a:bodyPr>
            <a:lstStyle/>
            <a:p>
              <a:pPr algn="ctr" defTabSz="713203"/>
              <a:r>
                <a:rPr lang="en-US" sz="2800" dirty="0">
                  <a:solidFill>
                    <a:srgbClr val="055579"/>
                  </a:solidFill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308985" y="957754"/>
              <a:ext cx="971658" cy="704062"/>
            </a:xfrm>
            <a:prstGeom prst="ellipse">
              <a:avLst/>
            </a:prstGeom>
            <a:solidFill>
              <a:srgbClr val="FCDD2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Autofit/>
            </a:bodyPr>
            <a:lstStyle/>
            <a:p>
              <a:pPr algn="ctr" defTabSz="713203"/>
              <a:r>
                <a:rPr lang="en-US" sz="2800" b="1" dirty="0">
                  <a:solidFill>
                    <a:srgbClr val="055579"/>
                  </a:solidFill>
                </a:rPr>
                <a:t>1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2407268" y="1416296"/>
              <a:ext cx="1742417" cy="366138"/>
            </a:xfrm>
            <a:prstGeom prst="line">
              <a:avLst/>
            </a:prstGeom>
            <a:ln w="203200" cap="rnd">
              <a:solidFill>
                <a:srgbClr val="0555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2339491" y="2203855"/>
              <a:ext cx="955932" cy="162334"/>
            </a:xfrm>
            <a:prstGeom prst="line">
              <a:avLst/>
            </a:prstGeom>
            <a:ln w="203200" cap="rnd">
              <a:solidFill>
                <a:srgbClr val="0555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582723" y="2673394"/>
              <a:ext cx="565334" cy="637580"/>
            </a:xfrm>
            <a:prstGeom prst="line">
              <a:avLst/>
            </a:prstGeom>
            <a:ln w="203200" cap="rnd">
              <a:solidFill>
                <a:srgbClr val="0555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07506" y="1145828"/>
              <a:ext cx="2366703" cy="17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0" tIns="35661" rIns="71320" bIns="35661" rtlCol="0" anchor="ctr">
              <a:normAutofit/>
            </a:bodyPr>
            <a:lstStyle/>
            <a:p>
              <a:pPr algn="ctr" defTabSz="713203"/>
              <a:endParaRPr lang="en-US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63046" y="1339937"/>
              <a:ext cx="1840264" cy="1333454"/>
            </a:xfrm>
            <a:prstGeom prst="ellipse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1320" tIns="35661" rIns="71320" bIns="35661" rtlCol="0" anchor="ctr">
              <a:normAutofit/>
            </a:bodyPr>
            <a:lstStyle/>
            <a:p>
              <a:pPr algn="ctr" defTabSz="227829">
                <a:lnSpc>
                  <a:spcPct val="90000"/>
                </a:lnSpc>
                <a:defRPr/>
              </a:pPr>
              <a:endParaRPr lang="en-US" sz="800" b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  <a:sym typeface="Roboto" charset="0"/>
              </a:endParaRPr>
            </a:p>
          </p:txBody>
        </p: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180504" y="4369668"/>
            <a:ext cx="8928000" cy="1173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55D8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28" tIns="45714" rIns="91428" bIns="45714" rtlCol="0">
            <a:noAutofit/>
          </a:bodyPr>
          <a:lstStyle>
            <a:lvl1pPr marL="342858" indent="-342858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6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4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GPs can select as per requirement:  </a:t>
            </a:r>
            <a:r>
              <a:rPr kumimoji="0" lang="en-IN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on size, type of infrastructure and facilities, geographic location of the GP, type of service needed </a:t>
            </a:r>
          </a:p>
          <a:p>
            <a:pPr marR="0" lvl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GPs have flexibility of contextualizing the scope of work </a:t>
            </a:r>
          </a:p>
          <a:p>
            <a:pPr marR="0" lvl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GPs may hire one service provider for multiple sectors </a:t>
            </a:r>
            <a:endParaRPr kumimoji="0" lang="en-IN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000" dirty="0">
                <a:solidFill>
                  <a:schemeClr val="bg1"/>
                </a:solidFill>
                <a:latin typeface="Calibri"/>
              </a:rPr>
              <a:t>BROAD TYPOLOGIES OF THE MODEL CONTRACTS </a:t>
            </a:r>
            <a:endParaRPr lang="en-IN" sz="3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4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4405"/>
            <a:ext cx="4824536" cy="600067"/>
          </a:xfrm>
          <a:solidFill>
            <a:srgbClr val="055D85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CONTENT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52" y="906657"/>
            <a:ext cx="7747088" cy="480053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055D85"/>
                </a:solidFill>
              </a:rPr>
              <a:t>Background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055D85"/>
                </a:solidFill>
              </a:rPr>
              <a:t>Service Level Benchmarks for Water Sanitation &amp; Hygiene(WASH)  service delivery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055D85"/>
                </a:solidFill>
              </a:rPr>
              <a:t>Self assessment by GPs on the WASH benchmarks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055D85"/>
                </a:solidFill>
              </a:rPr>
              <a:t>Model contracts for WASH service delivery: </a:t>
            </a:r>
            <a:r>
              <a:rPr lang="en-US" sz="1600" b="1" dirty="0">
                <a:solidFill>
                  <a:srgbClr val="055D85"/>
                </a:solidFill>
              </a:rPr>
              <a:t>engagement of service support - professionalization of O&amp;M services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055D85"/>
                </a:solidFill>
              </a:rPr>
              <a:t>Guidance note for GPs</a:t>
            </a:r>
            <a:endParaRPr lang="en-IN" sz="2200" b="1" dirty="0">
              <a:solidFill>
                <a:srgbClr val="055D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39952" y="678046"/>
            <a:ext cx="4824536" cy="45719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25000" lnSpcReduction="2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4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6" y="780086"/>
            <a:ext cx="8928992" cy="495773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000" b="1" u="sng" dirty="0">
                <a:solidFill>
                  <a:srgbClr val="055579"/>
                </a:solidFill>
              </a:rPr>
              <a:t>Contract for comprehensive O&amp;M</a:t>
            </a:r>
          </a:p>
          <a:p>
            <a:r>
              <a:rPr lang="en-US" sz="2000" dirty="0">
                <a:highlight>
                  <a:srgbClr val="FFFF00"/>
                </a:highlight>
              </a:rPr>
              <a:t>Suitable for large GPs</a:t>
            </a:r>
          </a:p>
          <a:p>
            <a:pPr algn="just"/>
            <a:r>
              <a:rPr lang="en-US" sz="2000" dirty="0"/>
              <a:t>Contractor responsible for regular operations, maintenance, minor repairs, skilled &amp; unskilled HR, spares and tools, consumables, power charges, etc.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IN" sz="2000" b="1" u="sng" dirty="0">
                <a:solidFill>
                  <a:srgbClr val="7030A0"/>
                </a:solidFill>
              </a:rPr>
              <a:t>Contract for provision of skilled/unskilled human resource </a:t>
            </a:r>
          </a:p>
          <a:p>
            <a:r>
              <a:rPr lang="en-IN" sz="2000" dirty="0">
                <a:highlight>
                  <a:srgbClr val="C0C0C0"/>
                </a:highlight>
              </a:rPr>
              <a:t>Good option for smaller GPs </a:t>
            </a:r>
          </a:p>
          <a:p>
            <a:pPr algn="just"/>
            <a:r>
              <a:rPr lang="en-US" sz="2000" dirty="0"/>
              <a:t>Contractor responsible for providing required HR of necessary qualifications and expertise without a break</a:t>
            </a:r>
          </a:p>
          <a:p>
            <a:pPr algn="just"/>
            <a:r>
              <a:rPr lang="en-GB" sz="2000" dirty="0"/>
              <a:t>Procurement material required, consumables, payment of energy charges and tools -responsibility of GP</a:t>
            </a:r>
            <a:endParaRPr lang="en-IN" sz="2000" dirty="0"/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IN" sz="2000" b="1" u="sng" dirty="0">
                <a:solidFill>
                  <a:srgbClr val="0070C0"/>
                </a:solidFill>
              </a:rPr>
              <a:t>Contract for O&amp;M of a specific equipment/ plant</a:t>
            </a:r>
          </a:p>
          <a:p>
            <a:r>
              <a:rPr lang="en-IN" sz="2000" dirty="0"/>
              <a:t>For equipment/ plant requiring specialised skills</a:t>
            </a:r>
          </a:p>
          <a:p>
            <a:r>
              <a:rPr lang="en-US" sz="2000" dirty="0"/>
              <a:t>Contractor responsible for annual maintenance and repairs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200" dirty="0">
                <a:solidFill>
                  <a:schemeClr val="bg1"/>
                </a:solidFill>
              </a:rPr>
              <a:t>BROAD TYPOLOGIES OF THE CONTRACTS </a:t>
            </a:r>
            <a:endParaRPr lang="en-IN" sz="3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14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" y="1357335"/>
            <a:ext cx="9086017" cy="4224382"/>
            <a:chOff x="177703" y="2934421"/>
            <a:chExt cx="8467856" cy="3773727"/>
          </a:xfrm>
        </p:grpSpPr>
        <p:sp>
          <p:nvSpPr>
            <p:cNvPr id="8" name="TextBox 7"/>
            <p:cNvSpPr txBox="1"/>
            <p:nvPr/>
          </p:nvSpPr>
          <p:spPr>
            <a:xfrm>
              <a:off x="177703" y="3491836"/>
              <a:ext cx="1664647" cy="5209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91438" tIns="45719" rIns="91438" bIns="45719" rtlCol="0">
              <a:noAutofit/>
            </a:bodyPr>
            <a:lstStyle/>
            <a:p>
              <a:pPr algn="ctr" defTabSz="914268"/>
              <a:r>
                <a:rPr lang="en-US" b="1" kern="0" dirty="0">
                  <a:solidFill>
                    <a:schemeClr val="accent5">
                      <a:lumMod val="75000"/>
                    </a:schemeClr>
                  </a:solidFill>
                </a:rPr>
                <a:t>Drinking water supply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792" y="4072791"/>
              <a:ext cx="1576587" cy="263535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</a:pPr>
              <a:r>
                <a:rPr lang="en-IN" sz="1400" kern="0" dirty="0"/>
                <a:t>Complete O&amp;M of water supply arrangements in a GP/village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</a:pPr>
              <a:r>
                <a:rPr lang="en-IN" sz="1400" kern="0" dirty="0"/>
                <a:t>Supply of skilled and unskilled labour for O&amp;M 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</a:pPr>
              <a:r>
                <a:rPr lang="en-IN" sz="1400" kern="0" dirty="0"/>
                <a:t>Annual Maintenance of critical equipment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88507" y="2950590"/>
              <a:ext cx="0" cy="3596742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55617" y="3491836"/>
              <a:ext cx="1543507" cy="5199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91438" tIns="45719" rIns="91438" bIns="45719" rtlCol="0">
              <a:normAutofit/>
            </a:bodyPr>
            <a:lstStyle/>
            <a:p>
              <a:pPr algn="ctr" defTabSz="914268">
                <a:defRPr/>
              </a:pPr>
              <a:r>
                <a:rPr lang="en-US" sz="1900" b="1" kern="0" dirty="0">
                  <a:solidFill>
                    <a:schemeClr val="accent6">
                      <a:lumMod val="75000"/>
                    </a:schemeClr>
                  </a:solidFill>
                </a:rPr>
                <a:t>Sanitation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5617" y="4072793"/>
              <a:ext cx="1543507" cy="263535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/>
            </a:bodyPr>
            <a:lstStyle/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</a:pPr>
              <a:r>
                <a:rPr lang="en-IN" sz="1400" kern="0" dirty="0"/>
                <a:t>O&amp;M of public toilets in the village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</a:pPr>
              <a:r>
                <a:rPr lang="en-IN" sz="1400" kern="0" dirty="0"/>
                <a:t>Supply of skilled and unskilled labour for O&amp;M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03985" y="2950590"/>
              <a:ext cx="0" cy="359674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00449" y="3507975"/>
              <a:ext cx="1610617" cy="5199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91438" tIns="45719" rIns="91438" bIns="45719" rtlCol="0">
              <a:noAutofit/>
            </a:bodyPr>
            <a:lstStyle/>
            <a:p>
              <a:pPr algn="ctr" defTabSz="914268"/>
              <a:r>
                <a:rPr lang="en-US" b="1" kern="0" dirty="0">
                  <a:solidFill>
                    <a:srgbClr val="3C5BBE"/>
                  </a:solidFill>
                </a:rPr>
                <a:t>Solid Waste Management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0448" y="4113736"/>
              <a:ext cx="1543508" cy="252814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/>
            </a:bodyPr>
            <a:lstStyle/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End to end contract for solid waste management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O&amp;M of treatment plant</a:t>
              </a:r>
              <a:r>
                <a:rPr lang="en-US" sz="1400" kern="0" dirty="0"/>
                <a:t>. 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Supply of skilled and unskilled labour </a:t>
              </a:r>
              <a:endParaRPr lang="en-US" sz="1400" kern="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365619" y="2934421"/>
              <a:ext cx="0" cy="348433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12393" y="3524079"/>
              <a:ext cx="1458788" cy="519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91438" tIns="45719" rIns="91438" bIns="45719" rtlCol="0">
              <a:noAutofit/>
            </a:bodyPr>
            <a:lstStyle/>
            <a:p>
              <a:pPr algn="ctr" defTabSz="914268"/>
              <a:r>
                <a:rPr lang="en-US" b="1" kern="0" dirty="0">
                  <a:solidFill>
                    <a:srgbClr val="FF0000"/>
                  </a:solidFill>
                </a:rPr>
                <a:t>Liquid Waste Management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2393" y="4066384"/>
              <a:ext cx="1371532" cy="156966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Maintenance of liquid waste management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O&amp;M of treatment plant 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Supply of skilled and unskilled labour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055899" y="2939302"/>
              <a:ext cx="0" cy="347945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90117" y="3540218"/>
              <a:ext cx="1409289" cy="5199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91438" tIns="45719" rIns="91438" bIns="45719" rtlCol="0">
              <a:noAutofit/>
            </a:bodyPr>
            <a:lstStyle/>
            <a:p>
              <a:pPr algn="ctr" defTabSz="914268">
                <a:defRPr/>
              </a:pPr>
              <a:r>
                <a:rPr lang="en-US" b="1" kern="0" dirty="0">
                  <a:solidFill>
                    <a:srgbClr val="70AD47"/>
                  </a:solidFill>
                </a:rPr>
                <a:t>Fecal Sludge Management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27254" y="4072792"/>
              <a:ext cx="1518305" cy="247454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End to end contract for FSM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O&amp;M of treatment plant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Collection and transport of septage/ slurry </a:t>
              </a:r>
            </a:p>
            <a:p>
              <a:pPr marL="173017" indent="-173017" algn="just" defTabSz="914268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IN" sz="1400" kern="0" dirty="0"/>
                <a:t>Pit emptying services</a:t>
              </a:r>
            </a:p>
          </p:txBody>
        </p:sp>
      </p:grpSp>
      <p:pic>
        <p:nvPicPr>
          <p:cNvPr id="1027" name="Picture 3" descr="E:\ASHWINI\UNICEF-LTA-CB-2019-20\Project Work\Model contracts\For ppt\Water\E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7" y="1057380"/>
            <a:ext cx="1276377" cy="803920"/>
          </a:xfrm>
          <a:prstGeom prst="rect">
            <a:avLst/>
          </a:prstGeom>
          <a:ln w="1905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SHWINI\UNICEF-LTA-CB-2019-20\Project Work\Model contracts\For ppt\Sanitation\CS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94" y="1057300"/>
            <a:ext cx="1297112" cy="804000"/>
          </a:xfrm>
          <a:prstGeom prst="rect">
            <a:avLst/>
          </a:prstGeom>
          <a:ln w="190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SHWINI\UNICEF-LTA-CB-2019-20\Project Work\Model contracts\For ppt\SWM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45" y="1081213"/>
            <a:ext cx="1393375" cy="804000"/>
          </a:xfrm>
          <a:prstGeom prst="rect">
            <a:avLst/>
          </a:prstGeom>
          <a:ln w="190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057300"/>
            <a:ext cx="1311150" cy="804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E:\ASHWINI\UNICEF-LTA-CB-2019-20\Project Work\Model contracts\For ppt\water4crops.icrisa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/>
          <a:stretch/>
        </p:blipFill>
        <p:spPr bwMode="auto">
          <a:xfrm>
            <a:off x="5796153" y="1057379"/>
            <a:ext cx="1296145" cy="804000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IN" sz="3200" dirty="0">
                <a:solidFill>
                  <a:schemeClr val="bg1"/>
                </a:solidFill>
              </a:rPr>
              <a:t>LIST OF MODEL CONTRACTS</a:t>
            </a:r>
            <a:endParaRPr lang="en-IN" sz="3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15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9281"/>
            <a:ext cx="8915538" cy="4560507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/>
                <a:cs typeface="Times New Roman"/>
              </a:rPr>
              <a:t>Understanding of the benchmarks and </a:t>
            </a:r>
            <a:r>
              <a:rPr lang="en-US" sz="2000" b="1" dirty="0">
                <a:ea typeface="Calibri"/>
                <a:cs typeface="Times New Roman"/>
              </a:rPr>
              <a:t>community agreement on standards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ea typeface="Calibri"/>
                <a:cs typeface="Times New Roman"/>
              </a:rPr>
              <a:t>Self-assessment </a:t>
            </a:r>
            <a:r>
              <a:rPr lang="en-US" sz="2000" dirty="0">
                <a:ea typeface="Calibri"/>
                <a:cs typeface="Times New Roman"/>
              </a:rPr>
              <a:t>using of benchmarks 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ea typeface="Calibri"/>
                <a:cs typeface="Times New Roman"/>
              </a:rPr>
              <a:t>Decisions regarding management of WASH services </a:t>
            </a:r>
            <a:r>
              <a:rPr lang="en-US" sz="2000" dirty="0">
                <a:ea typeface="Calibri"/>
                <a:cs typeface="Times New Roman"/>
              </a:rPr>
              <a:t>to achieve benchmarks </a:t>
            </a:r>
            <a:endParaRPr lang="en-IN" sz="20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2000" b="1" dirty="0">
                <a:ea typeface="Calibri"/>
                <a:cs typeface="Times New Roman"/>
              </a:rPr>
              <a:t>Selection of </a:t>
            </a:r>
            <a:r>
              <a:rPr lang="en-GB" sz="2000" b="1" dirty="0">
                <a:ea typeface="Calibri"/>
                <a:cs typeface="Times New Roman"/>
              </a:rPr>
              <a:t>appropriate contract type </a:t>
            </a:r>
            <a:r>
              <a:rPr lang="en-GB" sz="2000" dirty="0">
                <a:ea typeface="Calibri"/>
                <a:cs typeface="Times New Roman"/>
              </a:rPr>
              <a:t>(choose from the basket)</a:t>
            </a:r>
            <a:endParaRPr lang="en-IN" sz="20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 b="1" dirty="0">
                <a:ea typeface="Calibri"/>
                <a:cs typeface="Times New Roman"/>
              </a:rPr>
              <a:t>Refining scope of work and contract terms </a:t>
            </a:r>
            <a:r>
              <a:rPr lang="en-IN" sz="2000" dirty="0">
                <a:ea typeface="Calibri"/>
                <a:cs typeface="Times New Roman"/>
              </a:rPr>
              <a:t>as per specific needs of the GPs and state and  local bye-laws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2000" b="1" dirty="0">
                <a:ea typeface="Calibri"/>
                <a:cs typeface="Times New Roman"/>
              </a:rPr>
              <a:t>Engagement with  Block/ District level officials  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/>
                <a:cs typeface="Times New Roman"/>
              </a:rPr>
              <a:t>Identification and training of </a:t>
            </a:r>
            <a:r>
              <a:rPr lang="en-US" sz="2000" b="1" dirty="0">
                <a:ea typeface="Calibri"/>
                <a:cs typeface="Times New Roman"/>
              </a:rPr>
              <a:t>service providers 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ea typeface="Calibri"/>
                <a:cs typeface="Times New Roman"/>
              </a:rPr>
              <a:t>Selection of service provider and signing contract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ea typeface="Calibri"/>
                <a:cs typeface="Times New Roman"/>
              </a:rPr>
              <a:t>Monitoring of contractor’s work </a:t>
            </a:r>
            <a:r>
              <a:rPr lang="en-US" sz="2000" dirty="0">
                <a:ea typeface="Calibri"/>
                <a:cs typeface="Times New Roman"/>
              </a:rPr>
              <a:t>and achievement of service level benchmarks</a:t>
            </a:r>
            <a:endParaRPr lang="en-IN" sz="20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IN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Autofit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IN" sz="3200" dirty="0">
                <a:solidFill>
                  <a:schemeClr val="bg1"/>
                </a:solidFill>
              </a:rPr>
              <a:t>Document has GUIDANCE NOTE FOR GPS</a:t>
            </a:r>
            <a:endParaRPr lang="en-IN" sz="3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689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233363" y="285750"/>
            <a:ext cx="671513" cy="5080000"/>
          </a:xfrm>
          <a:custGeom>
            <a:avLst/>
            <a:gdLst/>
            <a:ahLst/>
            <a:cxnLst/>
            <a:rect l="l" t="t" r="r" b="b"/>
            <a:pathLst>
              <a:path w="353719" h="2408296">
                <a:moveTo>
                  <a:pt x="0" y="0"/>
                </a:moveTo>
                <a:lnTo>
                  <a:pt x="353719" y="0"/>
                </a:lnTo>
                <a:lnTo>
                  <a:pt x="353719" y="2408296"/>
                </a:lnTo>
                <a:lnTo>
                  <a:pt x="0" y="2408296"/>
                </a:lnTo>
                <a:close/>
              </a:path>
            </a:pathLst>
          </a:custGeom>
          <a:solidFill>
            <a:srgbClr val="FCDD20"/>
          </a:solid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995363" y="285750"/>
            <a:ext cx="3576638" cy="5080000"/>
          </a:xfrm>
          <a:custGeom>
            <a:avLst/>
            <a:gdLst/>
            <a:ahLst/>
            <a:cxnLst/>
            <a:rect l="l" t="t" r="r" b="b"/>
            <a:pathLst>
              <a:path w="1883990" h="2408296">
                <a:moveTo>
                  <a:pt x="0" y="0"/>
                </a:moveTo>
                <a:lnTo>
                  <a:pt x="1883990" y="0"/>
                </a:lnTo>
                <a:lnTo>
                  <a:pt x="1883990" y="2408296"/>
                </a:lnTo>
                <a:lnTo>
                  <a:pt x="0" y="2408296"/>
                </a:lnTo>
                <a:close/>
              </a:path>
            </a:pathLst>
          </a:custGeom>
          <a:solidFill>
            <a:srgbClr val="055579"/>
          </a:solid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4900050" y="4869718"/>
            <a:ext cx="1246990" cy="358449"/>
          </a:xfrm>
          <a:custGeom>
            <a:avLst/>
            <a:gdLst/>
            <a:ahLst/>
            <a:cxnLst/>
            <a:rect l="l" t="t" r="r" b="b"/>
            <a:pathLst>
              <a:path w="2493979" h="645208">
                <a:moveTo>
                  <a:pt x="0" y="0"/>
                </a:moveTo>
                <a:lnTo>
                  <a:pt x="2493978" y="0"/>
                </a:lnTo>
                <a:lnTo>
                  <a:pt x="2493978" y="645208"/>
                </a:lnTo>
                <a:lnTo>
                  <a:pt x="0" y="645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400603" y="4652730"/>
            <a:ext cx="956193" cy="601895"/>
          </a:xfrm>
          <a:custGeom>
            <a:avLst/>
            <a:gdLst/>
            <a:ahLst/>
            <a:cxnLst/>
            <a:rect l="l" t="t" r="r" b="b"/>
            <a:pathLst>
              <a:path w="1912385" h="1083411">
                <a:moveTo>
                  <a:pt x="0" y="0"/>
                </a:moveTo>
                <a:lnTo>
                  <a:pt x="1912385" y="0"/>
                </a:lnTo>
                <a:lnTo>
                  <a:pt x="1912385" y="1083411"/>
                </a:lnTo>
                <a:lnTo>
                  <a:pt x="0" y="108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AutoShape 12"/>
          <p:cNvSpPr/>
          <p:nvPr/>
        </p:nvSpPr>
        <p:spPr>
          <a:xfrm>
            <a:off x="5255639" y="4568063"/>
            <a:ext cx="3246120" cy="0"/>
          </a:xfrm>
          <a:prstGeom prst="line">
            <a:avLst/>
          </a:prstGeom>
          <a:ln w="38100" cap="flat">
            <a:solidFill>
              <a:srgbClr val="2452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187624" y="256946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88826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6" y="817273"/>
            <a:ext cx="8928992" cy="4920547"/>
          </a:xfrm>
        </p:spPr>
        <p:txBody>
          <a:bodyPr>
            <a:no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WASH sector is </a:t>
            </a:r>
            <a:r>
              <a:rPr lang="en-US" sz="1800" b="1" u="sng" dirty="0"/>
              <a:t>moving from </a:t>
            </a:r>
            <a:r>
              <a:rPr lang="en-IN" sz="1800" b="1" u="sng" dirty="0"/>
              <a:t>infrastructure creation to sustainable service delivery</a:t>
            </a:r>
            <a:r>
              <a:rPr lang="en-IN" sz="1800" dirty="0"/>
              <a:t>: improved quality of life </a:t>
            </a:r>
          </a:p>
          <a:p>
            <a:pPr lvl="1" algn="just">
              <a:spcBef>
                <a:spcPts val="600"/>
              </a:spcBef>
            </a:pPr>
            <a:r>
              <a:rPr lang="en-US" sz="1800" dirty="0"/>
              <a:t>15th FC -</a:t>
            </a:r>
            <a:r>
              <a:rPr lang="en-IN" sz="1800" dirty="0"/>
              <a:t> </a:t>
            </a:r>
            <a:r>
              <a:rPr lang="en-IN" sz="1800" b="1" u="sng" dirty="0"/>
              <a:t>60% funds ‘Tied</a:t>
            </a:r>
            <a:r>
              <a:rPr lang="en-IN" sz="1800" dirty="0"/>
              <a:t>’ for drinking water and sanitation; </a:t>
            </a:r>
          </a:p>
          <a:p>
            <a:pPr marL="400002" lvl="1" indent="0" algn="just">
              <a:spcBef>
                <a:spcPts val="600"/>
              </a:spcBef>
              <a:buNone/>
            </a:pPr>
            <a:r>
              <a:rPr lang="en-IN" sz="1800" dirty="0"/>
              <a:t>        </a:t>
            </a:r>
            <a:r>
              <a:rPr lang="en-IN" sz="1400" dirty="0"/>
              <a:t>(i) Effective planning needed for sustainable services (ii) </a:t>
            </a:r>
            <a:r>
              <a:rPr lang="en-US" sz="1400" dirty="0"/>
              <a:t>impact of the investment needs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Need for</a:t>
            </a:r>
          </a:p>
          <a:p>
            <a:pPr marL="803179" indent="-441273" algn="just">
              <a:spcBef>
                <a:spcPts val="600"/>
              </a:spcBef>
              <a:spcAft>
                <a:spcPts val="600"/>
              </a:spcAft>
              <a:buNone/>
              <a:tabLst>
                <a:tab pos="711200" algn="l"/>
              </a:tabLst>
            </a:pPr>
            <a:r>
              <a:rPr lang="en-US" sz="2000" dirty="0">
                <a:solidFill>
                  <a:prstClr val="black"/>
                </a:solidFill>
              </a:rPr>
              <a:t>A. </a:t>
            </a:r>
            <a:r>
              <a:rPr lang="en-US" sz="2000" b="1" dirty="0">
                <a:solidFill>
                  <a:srgbClr val="055D85"/>
                </a:solidFill>
              </a:rPr>
              <a:t>Robust</a:t>
            </a:r>
            <a:r>
              <a:rPr lang="en-US" sz="2000" dirty="0">
                <a:solidFill>
                  <a:srgbClr val="055D85"/>
                </a:solidFill>
              </a:rPr>
              <a:t> </a:t>
            </a:r>
            <a:r>
              <a:rPr lang="en-US" sz="2000" b="1" dirty="0">
                <a:solidFill>
                  <a:srgbClr val="055D85"/>
                </a:solidFill>
              </a:rPr>
              <a:t>quantifiable service level benchmarks </a:t>
            </a:r>
            <a:r>
              <a:rPr lang="en-US" sz="1800" dirty="0">
                <a:solidFill>
                  <a:prstClr val="black"/>
                </a:solidFill>
              </a:rPr>
              <a:t>(for planning, </a:t>
            </a:r>
            <a:r>
              <a:rPr lang="en-IN" sz="1800" dirty="0">
                <a:solidFill>
                  <a:prstClr val="black"/>
                </a:solidFill>
              </a:rPr>
              <a:t>setting targets, monitoring and assessing performance) and their </a:t>
            </a:r>
            <a:r>
              <a:rPr lang="en-IN" sz="1800" b="1" dirty="0">
                <a:solidFill>
                  <a:srgbClr val="055D85"/>
                </a:solidFill>
              </a:rPr>
              <a:t>regular self-assessment </a:t>
            </a:r>
          </a:p>
          <a:p>
            <a:pPr marL="711200" indent="-349250" algn="just">
              <a:spcBef>
                <a:spcPts val="600"/>
              </a:spcBef>
              <a:spcAft>
                <a:spcPts val="600"/>
              </a:spcAft>
              <a:buNone/>
              <a:tabLst>
                <a:tab pos="711200" algn="l"/>
              </a:tabLst>
            </a:pPr>
            <a:r>
              <a:rPr lang="en-US" sz="2000" dirty="0">
                <a:solidFill>
                  <a:prstClr val="black"/>
                </a:solidFill>
              </a:rPr>
              <a:t>B.	</a:t>
            </a:r>
            <a:r>
              <a:rPr lang="en-US" sz="2000" b="1" dirty="0">
                <a:solidFill>
                  <a:srgbClr val="055D85"/>
                </a:solidFill>
              </a:rPr>
              <a:t>Professionalization of O&amp;M services </a:t>
            </a: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IN" sz="1800" dirty="0">
                <a:solidFill>
                  <a:prstClr val="black"/>
                </a:solidFill>
              </a:rPr>
              <a:t>ensuring professional management of WASH services to achieve benchmarks; to ensure high quality services)</a:t>
            </a:r>
            <a:endParaRPr lang="en-US" sz="18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i="1" dirty="0"/>
              <a:t>Ministry of Panchayati Raj (MoPR) has developed the manual:</a:t>
            </a:r>
          </a:p>
          <a:p>
            <a:pPr marL="973138" indent="-457200" algn="just">
              <a:spcBef>
                <a:spcPts val="600"/>
              </a:spcBef>
              <a:buAutoNum type="alphaLcParenBoth"/>
              <a:tabLst>
                <a:tab pos="398463" algn="l"/>
              </a:tabLst>
            </a:pPr>
            <a:r>
              <a:rPr lang="en-US" sz="1800" dirty="0"/>
              <a:t>quantifiable service level benchmarks, </a:t>
            </a:r>
          </a:p>
          <a:p>
            <a:pPr marL="973138" indent="-457200" algn="just">
              <a:spcBef>
                <a:spcPts val="600"/>
              </a:spcBef>
              <a:buAutoNum type="alphaLcParenBoth"/>
              <a:tabLst>
                <a:tab pos="398463" algn="l"/>
              </a:tabLst>
            </a:pPr>
            <a:r>
              <a:rPr lang="en-US" sz="1800" dirty="0"/>
              <a:t>a self assessment process for GPs </a:t>
            </a:r>
          </a:p>
          <a:p>
            <a:pPr marL="973138" indent="-457200" algn="just">
              <a:spcBef>
                <a:spcPts val="600"/>
              </a:spcBef>
              <a:buAutoNum type="alphaLcParenBoth"/>
              <a:tabLst>
                <a:tab pos="398463" algn="l"/>
              </a:tabLst>
            </a:pPr>
            <a:r>
              <a:rPr lang="en-US" sz="1800" dirty="0"/>
              <a:t>multiple model contracts templates for rural WASH sector</a:t>
            </a:r>
            <a:endParaRPr lang="en-IN" sz="1800" dirty="0"/>
          </a:p>
        </p:txBody>
      </p:sp>
      <p:sp>
        <p:nvSpPr>
          <p:cNvPr id="5" name="Rectangle 4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124405"/>
            <a:ext cx="4824536" cy="600067"/>
          </a:xfrm>
          <a:solidFill>
            <a:srgbClr val="055D85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BACKGROUND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39952" y="678046"/>
            <a:ext cx="4824536" cy="45719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25000" lnSpcReduction="2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41276"/>
            <a:ext cx="7560840" cy="3456384"/>
          </a:xfrm>
          <a:solidFill>
            <a:srgbClr val="055D85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SERVICE LEVEL BENCHMARKS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RURAL WASH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841276"/>
            <a:ext cx="504056" cy="345638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73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273324"/>
            <a:ext cx="3603342" cy="1150747"/>
          </a:xfrm>
        </p:spPr>
        <p:txBody>
          <a:bodyPr>
            <a:noAutofit/>
          </a:bodyPr>
          <a:lstStyle/>
          <a:p>
            <a:pPr marL="173017" indent="-173017"/>
            <a:r>
              <a:rPr lang="en-US" sz="2000" dirty="0"/>
              <a:t>Helping measuring performance considering </a:t>
            </a:r>
            <a:r>
              <a:rPr lang="en-US" sz="2000" b="1" dirty="0">
                <a:solidFill>
                  <a:srgbClr val="055D85"/>
                </a:solidFill>
              </a:rPr>
              <a:t>‘consumer needs and satisfaction’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9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RATIONALE OF SERVICE LEVEL BENCHMARKS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" name="Group 20"/>
          <p:cNvGrpSpPr/>
          <p:nvPr/>
        </p:nvGrpSpPr>
        <p:grpSpPr>
          <a:xfrm>
            <a:off x="2979002" y="1737423"/>
            <a:ext cx="3177174" cy="3784373"/>
            <a:chOff x="8139441" y="3913089"/>
            <a:chExt cx="8105119" cy="9802914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2155092" y="4355990"/>
              <a:ext cx="922716" cy="9360012"/>
            </a:xfrm>
            <a:custGeom>
              <a:avLst/>
              <a:gdLst>
                <a:gd name="T0" fmla="*/ 125 w 125"/>
                <a:gd name="T1" fmla="*/ 0 h 1268"/>
                <a:gd name="T2" fmla="*/ 125 w 125"/>
                <a:gd name="T3" fmla="*/ 1268 h 1268"/>
                <a:gd name="T4" fmla="*/ 0 w 125"/>
                <a:gd name="T5" fmla="*/ 1268 h 1268"/>
                <a:gd name="T6" fmla="*/ 0 w 125"/>
                <a:gd name="T7" fmla="*/ 125 h 1268"/>
                <a:gd name="T8" fmla="*/ 125 w 125"/>
                <a:gd name="T9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8">
                  <a:moveTo>
                    <a:pt x="125" y="0"/>
                  </a:moveTo>
                  <a:lnTo>
                    <a:pt x="125" y="1268"/>
                  </a:lnTo>
                  <a:lnTo>
                    <a:pt x="0" y="1268"/>
                  </a:lnTo>
                  <a:lnTo>
                    <a:pt x="0" y="1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55D8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2155093" y="4355990"/>
              <a:ext cx="2354766" cy="922716"/>
            </a:xfrm>
            <a:custGeom>
              <a:avLst/>
              <a:gdLst>
                <a:gd name="T0" fmla="*/ 319 w 319"/>
                <a:gd name="T1" fmla="*/ 125 h 125"/>
                <a:gd name="T2" fmla="*/ 0 w 319"/>
                <a:gd name="T3" fmla="*/ 125 h 125"/>
                <a:gd name="T4" fmla="*/ 125 w 319"/>
                <a:gd name="T5" fmla="*/ 0 h 125"/>
                <a:gd name="T6" fmla="*/ 319 w 319"/>
                <a:gd name="T7" fmla="*/ 0 h 125"/>
                <a:gd name="T8" fmla="*/ 319 w 319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25">
                  <a:moveTo>
                    <a:pt x="319" y="125"/>
                  </a:moveTo>
                  <a:lnTo>
                    <a:pt x="0" y="125"/>
                  </a:lnTo>
                  <a:lnTo>
                    <a:pt x="125" y="0"/>
                  </a:lnTo>
                  <a:lnTo>
                    <a:pt x="319" y="0"/>
                  </a:lnTo>
                  <a:lnTo>
                    <a:pt x="319" y="125"/>
                  </a:lnTo>
                  <a:close/>
                </a:path>
              </a:pathLst>
            </a:custGeom>
            <a:solidFill>
              <a:srgbClr val="055D85"/>
            </a:solidFill>
            <a:ln>
              <a:noFill/>
            </a:ln>
          </p:spPr>
          <p:txBody>
            <a:bodyPr vert="horz" wrap="square" lIns="182880" tIns="0" rIns="365760" bIns="0" numCol="1" anchor="ctr" anchorCtr="0" compatLnSpc="1">
              <a:prstTxWarp prst="textNoShape">
                <a:avLst/>
              </a:prstTxWarp>
            </a:bodyPr>
            <a:lstStyle/>
            <a:p>
              <a:pPr algn="r" defTabSz="1828800"/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4406514" y="3913089"/>
              <a:ext cx="989148" cy="1823282"/>
            </a:xfrm>
            <a:custGeom>
              <a:avLst/>
              <a:gdLst>
                <a:gd name="T0" fmla="*/ 134 w 134"/>
                <a:gd name="T1" fmla="*/ 123 h 247"/>
                <a:gd name="T2" fmla="*/ 0 w 134"/>
                <a:gd name="T3" fmla="*/ 0 h 247"/>
                <a:gd name="T4" fmla="*/ 0 w 134"/>
                <a:gd name="T5" fmla="*/ 123 h 247"/>
                <a:gd name="T6" fmla="*/ 0 w 134"/>
                <a:gd name="T7" fmla="*/ 247 h 247"/>
                <a:gd name="T8" fmla="*/ 134 w 134"/>
                <a:gd name="T9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47">
                  <a:moveTo>
                    <a:pt x="134" y="123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0" y="247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rgbClr val="055D8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1025690" y="6326910"/>
              <a:ext cx="922716" cy="7389092"/>
            </a:xfrm>
            <a:custGeom>
              <a:avLst/>
              <a:gdLst>
                <a:gd name="connsiteX0" fmla="*/ 0 w 450349"/>
                <a:gd name="connsiteY0" fmla="*/ 0 h 3606389"/>
                <a:gd name="connsiteX1" fmla="*/ 450349 w 450349"/>
                <a:gd name="connsiteY1" fmla="*/ 450348 h 3606389"/>
                <a:gd name="connsiteX2" fmla="*/ 450349 w 450349"/>
                <a:gd name="connsiteY2" fmla="*/ 3606389 h 3606389"/>
                <a:gd name="connsiteX3" fmla="*/ 450348 w 450349"/>
                <a:gd name="connsiteY3" fmla="*/ 3606389 h 3606389"/>
                <a:gd name="connsiteX4" fmla="*/ 0 w 450349"/>
                <a:gd name="connsiteY4" fmla="*/ 3606389 h 3606389"/>
                <a:gd name="connsiteX5" fmla="*/ 0 w 450349"/>
                <a:gd name="connsiteY5" fmla="*/ 3020401 h 360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349" h="3606389">
                  <a:moveTo>
                    <a:pt x="0" y="0"/>
                  </a:moveTo>
                  <a:lnTo>
                    <a:pt x="450349" y="450348"/>
                  </a:lnTo>
                  <a:lnTo>
                    <a:pt x="450349" y="3606389"/>
                  </a:lnTo>
                  <a:lnTo>
                    <a:pt x="450348" y="3606389"/>
                  </a:lnTo>
                  <a:lnTo>
                    <a:pt x="0" y="3606389"/>
                  </a:lnTo>
                  <a:lnTo>
                    <a:pt x="0" y="3020401"/>
                  </a:lnTo>
                  <a:close/>
                </a:path>
              </a:pathLst>
            </a:custGeom>
            <a:solidFill>
              <a:srgbClr val="FCDD2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9696983" y="6326910"/>
              <a:ext cx="2251422" cy="922716"/>
            </a:xfrm>
            <a:custGeom>
              <a:avLst/>
              <a:gdLst>
                <a:gd name="T0" fmla="*/ 0 w 305"/>
                <a:gd name="T1" fmla="*/ 125 h 125"/>
                <a:gd name="T2" fmla="*/ 305 w 305"/>
                <a:gd name="T3" fmla="*/ 125 h 125"/>
                <a:gd name="T4" fmla="*/ 180 w 305"/>
                <a:gd name="T5" fmla="*/ 0 h 125"/>
                <a:gd name="T6" fmla="*/ 0 w 305"/>
                <a:gd name="T7" fmla="*/ 0 h 125"/>
                <a:gd name="T8" fmla="*/ 0 w 305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25">
                  <a:moveTo>
                    <a:pt x="0" y="125"/>
                  </a:moveTo>
                  <a:lnTo>
                    <a:pt x="305" y="125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CDD20"/>
            </a:solidFill>
            <a:ln>
              <a:noFill/>
            </a:ln>
          </p:spPr>
          <p:txBody>
            <a:bodyPr vert="horz" wrap="square" lIns="365760" tIns="0" rIns="182880" bIns="0" numCol="1" anchor="ctr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8811176" y="5869243"/>
              <a:ext cx="989148" cy="1823282"/>
            </a:xfrm>
            <a:custGeom>
              <a:avLst/>
              <a:gdLst>
                <a:gd name="T0" fmla="*/ 0 w 134"/>
                <a:gd name="T1" fmla="*/ 124 h 247"/>
                <a:gd name="T2" fmla="*/ 134 w 134"/>
                <a:gd name="T3" fmla="*/ 0 h 247"/>
                <a:gd name="T4" fmla="*/ 134 w 134"/>
                <a:gd name="T5" fmla="*/ 124 h 247"/>
                <a:gd name="T6" fmla="*/ 134 w 134"/>
                <a:gd name="T7" fmla="*/ 247 h 247"/>
                <a:gd name="T8" fmla="*/ 0 w 134"/>
                <a:gd name="T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47">
                  <a:moveTo>
                    <a:pt x="0" y="124"/>
                  </a:moveTo>
                  <a:lnTo>
                    <a:pt x="134" y="0"/>
                  </a:lnTo>
                  <a:lnTo>
                    <a:pt x="134" y="124"/>
                  </a:lnTo>
                  <a:lnTo>
                    <a:pt x="134" y="24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CDD2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3284494" y="7658110"/>
              <a:ext cx="922716" cy="6057892"/>
            </a:xfrm>
            <a:custGeom>
              <a:avLst/>
              <a:gdLst>
                <a:gd name="connsiteX0" fmla="*/ 450349 w 450349"/>
                <a:gd name="connsiteY0" fmla="*/ 0 h 2956671"/>
                <a:gd name="connsiteX1" fmla="*/ 450349 w 450349"/>
                <a:gd name="connsiteY1" fmla="*/ 2956671 h 2956671"/>
                <a:gd name="connsiteX2" fmla="*/ 0 w 450349"/>
                <a:gd name="connsiteY2" fmla="*/ 2956671 h 2956671"/>
                <a:gd name="connsiteX3" fmla="*/ 0 w 450349"/>
                <a:gd name="connsiteY3" fmla="*/ 450349 h 29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349" h="2956671">
                  <a:moveTo>
                    <a:pt x="450349" y="0"/>
                  </a:moveTo>
                  <a:lnTo>
                    <a:pt x="450349" y="2956671"/>
                  </a:lnTo>
                  <a:lnTo>
                    <a:pt x="0" y="2956671"/>
                  </a:lnTo>
                  <a:lnTo>
                    <a:pt x="0" y="45034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3284494" y="7649514"/>
              <a:ext cx="2074260" cy="922716"/>
            </a:xfrm>
            <a:custGeom>
              <a:avLst/>
              <a:gdLst>
                <a:gd name="T0" fmla="*/ 281 w 281"/>
                <a:gd name="T1" fmla="*/ 125 h 125"/>
                <a:gd name="T2" fmla="*/ 0 w 281"/>
                <a:gd name="T3" fmla="*/ 125 h 125"/>
                <a:gd name="T4" fmla="*/ 125 w 281"/>
                <a:gd name="T5" fmla="*/ 0 h 125"/>
                <a:gd name="T6" fmla="*/ 281 w 281"/>
                <a:gd name="T7" fmla="*/ 0 h 125"/>
                <a:gd name="T8" fmla="*/ 281 w 281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5">
                  <a:moveTo>
                    <a:pt x="281" y="125"/>
                  </a:moveTo>
                  <a:lnTo>
                    <a:pt x="0" y="125"/>
                  </a:lnTo>
                  <a:lnTo>
                    <a:pt x="125" y="0"/>
                  </a:lnTo>
                  <a:lnTo>
                    <a:pt x="281" y="0"/>
                  </a:lnTo>
                  <a:lnTo>
                    <a:pt x="281" y="12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82880" tIns="0" rIns="365760" bIns="0" numCol="1" anchor="ctr" anchorCtr="0" compatLnSpc="1">
              <a:prstTxWarp prst="textNoShape">
                <a:avLst/>
              </a:prstTxWarp>
            </a:bodyPr>
            <a:lstStyle/>
            <a:p>
              <a:pPr algn="r" defTabSz="1828800"/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5255412" y="7206614"/>
              <a:ext cx="989148" cy="1815900"/>
            </a:xfrm>
            <a:custGeom>
              <a:avLst/>
              <a:gdLst>
                <a:gd name="T0" fmla="*/ 134 w 134"/>
                <a:gd name="T1" fmla="*/ 123 h 246"/>
                <a:gd name="T2" fmla="*/ 0 w 134"/>
                <a:gd name="T3" fmla="*/ 0 h 246"/>
                <a:gd name="T4" fmla="*/ 0 w 134"/>
                <a:gd name="T5" fmla="*/ 123 h 246"/>
                <a:gd name="T6" fmla="*/ 0 w 134"/>
                <a:gd name="T7" fmla="*/ 246 h 246"/>
                <a:gd name="T8" fmla="*/ 134 w 134"/>
                <a:gd name="T9" fmla="*/ 1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46">
                  <a:moveTo>
                    <a:pt x="134" y="123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0" y="246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9896285" y="9154105"/>
              <a:ext cx="930098" cy="4561898"/>
            </a:xfrm>
            <a:custGeom>
              <a:avLst/>
              <a:gdLst>
                <a:gd name="T0" fmla="*/ 0 w 126"/>
                <a:gd name="T1" fmla="*/ 0 h 618"/>
                <a:gd name="T2" fmla="*/ 0 w 126"/>
                <a:gd name="T3" fmla="*/ 618 h 618"/>
                <a:gd name="T4" fmla="*/ 126 w 126"/>
                <a:gd name="T5" fmla="*/ 618 h 618"/>
                <a:gd name="T6" fmla="*/ 126 w 126"/>
                <a:gd name="T7" fmla="*/ 125 h 618"/>
                <a:gd name="T8" fmla="*/ 0 w 126"/>
                <a:gd name="T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18">
                  <a:moveTo>
                    <a:pt x="0" y="0"/>
                  </a:moveTo>
                  <a:lnTo>
                    <a:pt x="0" y="618"/>
                  </a:lnTo>
                  <a:lnTo>
                    <a:pt x="126" y="618"/>
                  </a:lnTo>
                  <a:lnTo>
                    <a:pt x="126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9025246" y="9154104"/>
              <a:ext cx="1801136" cy="922716"/>
            </a:xfrm>
            <a:custGeom>
              <a:avLst/>
              <a:gdLst>
                <a:gd name="T0" fmla="*/ 0 w 244"/>
                <a:gd name="T1" fmla="*/ 125 h 125"/>
                <a:gd name="T2" fmla="*/ 244 w 244"/>
                <a:gd name="T3" fmla="*/ 125 h 125"/>
                <a:gd name="T4" fmla="*/ 118 w 244"/>
                <a:gd name="T5" fmla="*/ 0 h 125"/>
                <a:gd name="T6" fmla="*/ 0 w 244"/>
                <a:gd name="T7" fmla="*/ 0 h 125"/>
                <a:gd name="T8" fmla="*/ 0 w 24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5">
                  <a:moveTo>
                    <a:pt x="0" y="125"/>
                  </a:moveTo>
                  <a:lnTo>
                    <a:pt x="244" y="125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365760" tIns="0" rIns="182880" bIns="0" numCol="1" anchor="ctr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8139441" y="8711201"/>
              <a:ext cx="996530" cy="1823282"/>
            </a:xfrm>
            <a:custGeom>
              <a:avLst/>
              <a:gdLst>
                <a:gd name="T0" fmla="*/ 0 w 135"/>
                <a:gd name="T1" fmla="*/ 123 h 247"/>
                <a:gd name="T2" fmla="*/ 135 w 135"/>
                <a:gd name="T3" fmla="*/ 0 h 247"/>
                <a:gd name="T4" fmla="*/ 135 w 135"/>
                <a:gd name="T5" fmla="*/ 123 h 247"/>
                <a:gd name="T6" fmla="*/ 135 w 135"/>
                <a:gd name="T7" fmla="*/ 247 h 247"/>
                <a:gd name="T8" fmla="*/ 0 w 135"/>
                <a:gd name="T9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47">
                  <a:moveTo>
                    <a:pt x="0" y="123"/>
                  </a:moveTo>
                  <a:lnTo>
                    <a:pt x="135" y="0"/>
                  </a:lnTo>
                  <a:lnTo>
                    <a:pt x="135" y="123"/>
                  </a:lnTo>
                  <a:lnTo>
                    <a:pt x="135" y="24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en-US" sz="3600">
                <a:solidFill>
                  <a:srgbClr val="878787"/>
                </a:solidFill>
              </a:endParaRP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6044179" y="2946402"/>
            <a:ext cx="2904447" cy="149527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342858" indent="-342858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6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4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17" indent="-173017"/>
            <a:r>
              <a:rPr lang="en-IN" sz="2200" dirty="0"/>
              <a:t>Generate comparable data based on uniform parameters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6355" y="3829116"/>
            <a:ext cx="2975525" cy="118862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342858" indent="-342858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6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4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17" indent="-173017"/>
            <a:r>
              <a:rPr lang="en-US" sz="2200" b="1" dirty="0">
                <a:solidFill>
                  <a:srgbClr val="0070C0"/>
                </a:solidFill>
              </a:rPr>
              <a:t>Assessment and regular monitoring  </a:t>
            </a:r>
            <a:r>
              <a:rPr lang="en-US" sz="2200" dirty="0"/>
              <a:t>of performance </a:t>
            </a:r>
          </a:p>
          <a:p>
            <a:pPr marL="0" indent="0" algn="r">
              <a:buFont typeface="Arial" pitchFamily="34" charset="0"/>
              <a:buNone/>
            </a:pPr>
            <a:endParaRPr lang="en-IN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86196" y="1393018"/>
            <a:ext cx="4185804" cy="110444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342858" indent="-342858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6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4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3" algn="l" defTabSz="914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17" indent="-173017"/>
            <a:r>
              <a:rPr lang="en-US" sz="2200" dirty="0"/>
              <a:t>Structured performance improvement plan and </a:t>
            </a:r>
            <a:r>
              <a:rPr lang="en-IN" sz="2200" b="1" dirty="0">
                <a:solidFill>
                  <a:srgbClr val="0070C0"/>
                </a:solidFill>
              </a:rPr>
              <a:t>inputs to the decision support systems</a:t>
            </a:r>
            <a:endParaRPr lang="en-US" sz="2200" b="1" dirty="0">
              <a:solidFill>
                <a:srgbClr val="0070C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637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47631" y="913285"/>
            <a:ext cx="8848738" cy="4162332"/>
            <a:chOff x="147630" y="1803566"/>
            <a:chExt cx="8848738" cy="3574214"/>
          </a:xfrm>
        </p:grpSpPr>
        <p:sp>
          <p:nvSpPr>
            <p:cNvPr id="45" name="Rounded Rectangle 44"/>
            <p:cNvSpPr/>
            <p:nvPr/>
          </p:nvSpPr>
          <p:spPr>
            <a:xfrm>
              <a:off x="147630" y="2343984"/>
              <a:ext cx="1317667" cy="30337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>
              <a:norm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87342" y="1803566"/>
              <a:ext cx="1238251" cy="869951"/>
            </a:xfrm>
            <a:custGeom>
              <a:avLst/>
              <a:gdLst>
                <a:gd name="T0" fmla="*/ 437 w 437"/>
                <a:gd name="T1" fmla="*/ 60 h 269"/>
                <a:gd name="T2" fmla="*/ 437 w 437"/>
                <a:gd name="T3" fmla="*/ 64 h 269"/>
                <a:gd name="T4" fmla="*/ 377 w 437"/>
                <a:gd name="T5" fmla="*/ 124 h 269"/>
                <a:gd name="T6" fmla="*/ 247 w 437"/>
                <a:gd name="T7" fmla="*/ 124 h 269"/>
                <a:gd name="T8" fmla="*/ 247 w 437"/>
                <a:gd name="T9" fmla="*/ 125 h 269"/>
                <a:gd name="T10" fmla="*/ 247 w 437"/>
                <a:gd name="T11" fmla="*/ 160 h 269"/>
                <a:gd name="T12" fmla="*/ 264 w 437"/>
                <a:gd name="T13" fmla="*/ 160 h 269"/>
                <a:gd name="T14" fmla="*/ 275 w 437"/>
                <a:gd name="T15" fmla="*/ 179 h 269"/>
                <a:gd name="T16" fmla="*/ 230 w 437"/>
                <a:gd name="T17" fmla="*/ 258 h 269"/>
                <a:gd name="T18" fmla="*/ 207 w 437"/>
                <a:gd name="T19" fmla="*/ 258 h 269"/>
                <a:gd name="T20" fmla="*/ 162 w 437"/>
                <a:gd name="T21" fmla="*/ 179 h 269"/>
                <a:gd name="T22" fmla="*/ 173 w 437"/>
                <a:gd name="T23" fmla="*/ 160 h 269"/>
                <a:gd name="T24" fmla="*/ 192 w 437"/>
                <a:gd name="T25" fmla="*/ 160 h 269"/>
                <a:gd name="T26" fmla="*/ 192 w 437"/>
                <a:gd name="T27" fmla="*/ 125 h 269"/>
                <a:gd name="T28" fmla="*/ 192 w 437"/>
                <a:gd name="T29" fmla="*/ 124 h 269"/>
                <a:gd name="T30" fmla="*/ 60 w 437"/>
                <a:gd name="T31" fmla="*/ 124 h 269"/>
                <a:gd name="T32" fmla="*/ 0 w 437"/>
                <a:gd name="T33" fmla="*/ 64 h 269"/>
                <a:gd name="T34" fmla="*/ 0 w 437"/>
                <a:gd name="T35" fmla="*/ 60 h 269"/>
                <a:gd name="T36" fmla="*/ 60 w 437"/>
                <a:gd name="T37" fmla="*/ 0 h 269"/>
                <a:gd name="T38" fmla="*/ 377 w 437"/>
                <a:gd name="T39" fmla="*/ 0 h 269"/>
                <a:gd name="T40" fmla="*/ 437 w 437"/>
                <a:gd name="T41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269">
                  <a:moveTo>
                    <a:pt x="437" y="60"/>
                  </a:moveTo>
                  <a:cubicBezTo>
                    <a:pt x="437" y="64"/>
                    <a:pt x="437" y="64"/>
                    <a:pt x="437" y="64"/>
                  </a:cubicBezTo>
                  <a:cubicBezTo>
                    <a:pt x="437" y="97"/>
                    <a:pt x="410" y="124"/>
                    <a:pt x="377" y="124"/>
                  </a:cubicBezTo>
                  <a:cubicBezTo>
                    <a:pt x="247" y="124"/>
                    <a:pt x="247" y="124"/>
                    <a:pt x="247" y="124"/>
                  </a:cubicBezTo>
                  <a:cubicBezTo>
                    <a:pt x="247" y="124"/>
                    <a:pt x="247" y="125"/>
                    <a:pt x="247" y="125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77" y="160"/>
                    <a:pt x="282" y="169"/>
                    <a:pt x="275" y="179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24" y="269"/>
                    <a:pt x="214" y="269"/>
                    <a:pt x="207" y="258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56" y="169"/>
                    <a:pt x="161" y="160"/>
                    <a:pt x="173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26" y="124"/>
                    <a:pt x="0" y="97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6" y="0"/>
                    <a:pt x="60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410" y="0"/>
                    <a:pt x="437" y="27"/>
                    <a:pt x="437" y="60"/>
                  </a:cubicBezTo>
                  <a:close/>
                </a:path>
              </a:pathLst>
            </a:custGeom>
            <a:solidFill>
              <a:srgbClr val="0EBAC7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207" y="1849388"/>
              <a:ext cx="1266514" cy="36933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 fontScale="70000" lnSpcReduction="20000"/>
            </a:bodyPr>
            <a:lstStyle/>
            <a:p>
              <a:pPr algn="ctr"/>
              <a:r>
                <a:rPr lang="en-US" b="1" kern="0" dirty="0">
                  <a:solidFill>
                    <a:srgbClr val="FFFFFF"/>
                  </a:solidFill>
                </a:rPr>
                <a:t>WATER SUPPLY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6962" y="2782428"/>
              <a:ext cx="1317667" cy="241211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marL="91440" lvl="0" indent="-9144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Quantity</a:t>
              </a:r>
            </a:p>
            <a:p>
              <a:pPr marL="91440" lvl="0" indent="-9144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Quality</a:t>
              </a:r>
            </a:p>
            <a:p>
              <a:pPr marL="91440" lvl="0" indent="-9144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Source sustainability </a:t>
              </a:r>
            </a:p>
            <a:p>
              <a:pPr marL="91440" lvl="0" indent="-9144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Financial sustainability</a:t>
              </a:r>
            </a:p>
            <a:p>
              <a:pPr marL="91440" lvl="0" indent="-9144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Institutional management</a:t>
              </a:r>
            </a:p>
            <a:p>
              <a:pPr marL="91440" lvl="0" indent="-9144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Water Availability for livestock </a:t>
              </a:r>
              <a:endParaRPr lang="en-US" sz="1300" kern="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022428" y="2343984"/>
              <a:ext cx="1317667" cy="30337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>
              <a:norm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062139" y="1803566"/>
              <a:ext cx="1238251" cy="869951"/>
            </a:xfrm>
            <a:custGeom>
              <a:avLst/>
              <a:gdLst>
                <a:gd name="T0" fmla="*/ 437 w 437"/>
                <a:gd name="T1" fmla="*/ 60 h 269"/>
                <a:gd name="T2" fmla="*/ 437 w 437"/>
                <a:gd name="T3" fmla="*/ 64 h 269"/>
                <a:gd name="T4" fmla="*/ 377 w 437"/>
                <a:gd name="T5" fmla="*/ 124 h 269"/>
                <a:gd name="T6" fmla="*/ 247 w 437"/>
                <a:gd name="T7" fmla="*/ 124 h 269"/>
                <a:gd name="T8" fmla="*/ 247 w 437"/>
                <a:gd name="T9" fmla="*/ 125 h 269"/>
                <a:gd name="T10" fmla="*/ 247 w 437"/>
                <a:gd name="T11" fmla="*/ 160 h 269"/>
                <a:gd name="T12" fmla="*/ 264 w 437"/>
                <a:gd name="T13" fmla="*/ 160 h 269"/>
                <a:gd name="T14" fmla="*/ 275 w 437"/>
                <a:gd name="T15" fmla="*/ 179 h 269"/>
                <a:gd name="T16" fmla="*/ 230 w 437"/>
                <a:gd name="T17" fmla="*/ 258 h 269"/>
                <a:gd name="T18" fmla="*/ 207 w 437"/>
                <a:gd name="T19" fmla="*/ 258 h 269"/>
                <a:gd name="T20" fmla="*/ 162 w 437"/>
                <a:gd name="T21" fmla="*/ 179 h 269"/>
                <a:gd name="T22" fmla="*/ 173 w 437"/>
                <a:gd name="T23" fmla="*/ 160 h 269"/>
                <a:gd name="T24" fmla="*/ 192 w 437"/>
                <a:gd name="T25" fmla="*/ 160 h 269"/>
                <a:gd name="T26" fmla="*/ 192 w 437"/>
                <a:gd name="T27" fmla="*/ 125 h 269"/>
                <a:gd name="T28" fmla="*/ 192 w 437"/>
                <a:gd name="T29" fmla="*/ 124 h 269"/>
                <a:gd name="T30" fmla="*/ 60 w 437"/>
                <a:gd name="T31" fmla="*/ 124 h 269"/>
                <a:gd name="T32" fmla="*/ 0 w 437"/>
                <a:gd name="T33" fmla="*/ 64 h 269"/>
                <a:gd name="T34" fmla="*/ 0 w 437"/>
                <a:gd name="T35" fmla="*/ 60 h 269"/>
                <a:gd name="T36" fmla="*/ 60 w 437"/>
                <a:gd name="T37" fmla="*/ 0 h 269"/>
                <a:gd name="T38" fmla="*/ 377 w 437"/>
                <a:gd name="T39" fmla="*/ 0 h 269"/>
                <a:gd name="T40" fmla="*/ 437 w 437"/>
                <a:gd name="T41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269">
                  <a:moveTo>
                    <a:pt x="437" y="60"/>
                  </a:moveTo>
                  <a:cubicBezTo>
                    <a:pt x="437" y="64"/>
                    <a:pt x="437" y="64"/>
                    <a:pt x="437" y="64"/>
                  </a:cubicBezTo>
                  <a:cubicBezTo>
                    <a:pt x="437" y="97"/>
                    <a:pt x="410" y="124"/>
                    <a:pt x="377" y="124"/>
                  </a:cubicBezTo>
                  <a:cubicBezTo>
                    <a:pt x="247" y="124"/>
                    <a:pt x="247" y="124"/>
                    <a:pt x="247" y="124"/>
                  </a:cubicBezTo>
                  <a:cubicBezTo>
                    <a:pt x="247" y="124"/>
                    <a:pt x="247" y="125"/>
                    <a:pt x="247" y="125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77" y="160"/>
                    <a:pt x="282" y="169"/>
                    <a:pt x="275" y="179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24" y="269"/>
                    <a:pt x="214" y="269"/>
                    <a:pt x="207" y="258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56" y="169"/>
                    <a:pt x="161" y="160"/>
                    <a:pt x="173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26" y="124"/>
                    <a:pt x="0" y="97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6" y="0"/>
                    <a:pt x="60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410" y="0"/>
                    <a:pt x="437" y="27"/>
                    <a:pt x="437" y="60"/>
                  </a:cubicBezTo>
                  <a:close/>
                </a:path>
              </a:pathLst>
            </a:custGeom>
            <a:solidFill>
              <a:srgbClr val="FFAE1D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48005" y="1849388"/>
              <a:ext cx="1266514" cy="33855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/>
            </a:bodyPr>
            <a:lstStyle/>
            <a:p>
              <a:pPr algn="ctr"/>
              <a:r>
                <a:rPr lang="en-US" sz="1300" b="1" kern="0" dirty="0">
                  <a:solidFill>
                    <a:srgbClr val="FFFFFF"/>
                  </a:solidFill>
                </a:rPr>
                <a:t>SANITATION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62139" y="2749640"/>
              <a:ext cx="1252379" cy="241211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Coverage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Usage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Functionality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Availability of water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Hand wash facility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Sewage treatment system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O&amp;M Sanitation Plan</a:t>
              </a:r>
              <a:r>
                <a:rPr lang="en-US" sz="1300" kern="0" dirty="0"/>
                <a:t>. 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897224" y="2343984"/>
              <a:ext cx="1317667" cy="30337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>
              <a:norm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3936936" y="1803566"/>
              <a:ext cx="1238251" cy="869951"/>
            </a:xfrm>
            <a:custGeom>
              <a:avLst/>
              <a:gdLst>
                <a:gd name="T0" fmla="*/ 437 w 437"/>
                <a:gd name="T1" fmla="*/ 60 h 269"/>
                <a:gd name="T2" fmla="*/ 437 w 437"/>
                <a:gd name="T3" fmla="*/ 64 h 269"/>
                <a:gd name="T4" fmla="*/ 377 w 437"/>
                <a:gd name="T5" fmla="*/ 124 h 269"/>
                <a:gd name="T6" fmla="*/ 247 w 437"/>
                <a:gd name="T7" fmla="*/ 124 h 269"/>
                <a:gd name="T8" fmla="*/ 247 w 437"/>
                <a:gd name="T9" fmla="*/ 125 h 269"/>
                <a:gd name="T10" fmla="*/ 247 w 437"/>
                <a:gd name="T11" fmla="*/ 160 h 269"/>
                <a:gd name="T12" fmla="*/ 264 w 437"/>
                <a:gd name="T13" fmla="*/ 160 h 269"/>
                <a:gd name="T14" fmla="*/ 275 w 437"/>
                <a:gd name="T15" fmla="*/ 179 h 269"/>
                <a:gd name="T16" fmla="*/ 230 w 437"/>
                <a:gd name="T17" fmla="*/ 258 h 269"/>
                <a:gd name="T18" fmla="*/ 207 w 437"/>
                <a:gd name="T19" fmla="*/ 258 h 269"/>
                <a:gd name="T20" fmla="*/ 162 w 437"/>
                <a:gd name="T21" fmla="*/ 179 h 269"/>
                <a:gd name="T22" fmla="*/ 173 w 437"/>
                <a:gd name="T23" fmla="*/ 160 h 269"/>
                <a:gd name="T24" fmla="*/ 192 w 437"/>
                <a:gd name="T25" fmla="*/ 160 h 269"/>
                <a:gd name="T26" fmla="*/ 192 w 437"/>
                <a:gd name="T27" fmla="*/ 125 h 269"/>
                <a:gd name="T28" fmla="*/ 192 w 437"/>
                <a:gd name="T29" fmla="*/ 124 h 269"/>
                <a:gd name="T30" fmla="*/ 60 w 437"/>
                <a:gd name="T31" fmla="*/ 124 h 269"/>
                <a:gd name="T32" fmla="*/ 0 w 437"/>
                <a:gd name="T33" fmla="*/ 64 h 269"/>
                <a:gd name="T34" fmla="*/ 0 w 437"/>
                <a:gd name="T35" fmla="*/ 60 h 269"/>
                <a:gd name="T36" fmla="*/ 60 w 437"/>
                <a:gd name="T37" fmla="*/ 0 h 269"/>
                <a:gd name="T38" fmla="*/ 377 w 437"/>
                <a:gd name="T39" fmla="*/ 0 h 269"/>
                <a:gd name="T40" fmla="*/ 437 w 437"/>
                <a:gd name="T41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269">
                  <a:moveTo>
                    <a:pt x="437" y="60"/>
                  </a:moveTo>
                  <a:cubicBezTo>
                    <a:pt x="437" y="64"/>
                    <a:pt x="437" y="64"/>
                    <a:pt x="437" y="64"/>
                  </a:cubicBezTo>
                  <a:cubicBezTo>
                    <a:pt x="437" y="97"/>
                    <a:pt x="410" y="124"/>
                    <a:pt x="377" y="124"/>
                  </a:cubicBezTo>
                  <a:cubicBezTo>
                    <a:pt x="247" y="124"/>
                    <a:pt x="247" y="124"/>
                    <a:pt x="247" y="124"/>
                  </a:cubicBezTo>
                  <a:cubicBezTo>
                    <a:pt x="247" y="124"/>
                    <a:pt x="247" y="125"/>
                    <a:pt x="247" y="125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77" y="160"/>
                    <a:pt x="282" y="169"/>
                    <a:pt x="275" y="179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24" y="269"/>
                    <a:pt x="214" y="269"/>
                    <a:pt x="207" y="258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56" y="169"/>
                    <a:pt x="161" y="160"/>
                    <a:pt x="173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26" y="124"/>
                    <a:pt x="0" y="97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6" y="0"/>
                    <a:pt x="60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410" y="0"/>
                    <a:pt x="437" y="27"/>
                    <a:pt x="437" y="60"/>
                  </a:cubicBezTo>
                  <a:close/>
                </a:path>
              </a:pathLst>
            </a:custGeom>
            <a:solidFill>
              <a:srgbClr val="3C5BBE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97224" y="1840096"/>
              <a:ext cx="1394856" cy="36933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 fontScale="70000" lnSpcReduction="20000"/>
            </a:bodyPr>
            <a:lstStyle/>
            <a:p>
              <a:pPr algn="ctr"/>
              <a:r>
                <a:rPr lang="en-US" b="1" kern="0" dirty="0">
                  <a:solidFill>
                    <a:srgbClr val="FFFFFF"/>
                  </a:solidFill>
                </a:rPr>
                <a:t>SOLID WASTE MANAGEMENT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36936" y="2749640"/>
              <a:ext cx="1238251" cy="241211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Coverage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Segregation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Collection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End treatment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Use of treated waste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 Safety Measures</a:t>
              </a:r>
            </a:p>
            <a:p>
              <a:pPr algn="ctr"/>
              <a:endParaRPr lang="en-US" sz="1400" kern="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772023" y="2343984"/>
              <a:ext cx="1317667" cy="30337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>
              <a:norm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811734" y="1803566"/>
              <a:ext cx="1238251" cy="869951"/>
            </a:xfrm>
            <a:custGeom>
              <a:avLst/>
              <a:gdLst>
                <a:gd name="T0" fmla="*/ 437 w 437"/>
                <a:gd name="T1" fmla="*/ 60 h 269"/>
                <a:gd name="T2" fmla="*/ 437 w 437"/>
                <a:gd name="T3" fmla="*/ 64 h 269"/>
                <a:gd name="T4" fmla="*/ 377 w 437"/>
                <a:gd name="T5" fmla="*/ 124 h 269"/>
                <a:gd name="T6" fmla="*/ 247 w 437"/>
                <a:gd name="T7" fmla="*/ 124 h 269"/>
                <a:gd name="T8" fmla="*/ 247 w 437"/>
                <a:gd name="T9" fmla="*/ 125 h 269"/>
                <a:gd name="T10" fmla="*/ 247 w 437"/>
                <a:gd name="T11" fmla="*/ 160 h 269"/>
                <a:gd name="T12" fmla="*/ 264 w 437"/>
                <a:gd name="T13" fmla="*/ 160 h 269"/>
                <a:gd name="T14" fmla="*/ 275 w 437"/>
                <a:gd name="T15" fmla="*/ 179 h 269"/>
                <a:gd name="T16" fmla="*/ 230 w 437"/>
                <a:gd name="T17" fmla="*/ 258 h 269"/>
                <a:gd name="T18" fmla="*/ 207 w 437"/>
                <a:gd name="T19" fmla="*/ 258 h 269"/>
                <a:gd name="T20" fmla="*/ 162 w 437"/>
                <a:gd name="T21" fmla="*/ 179 h 269"/>
                <a:gd name="T22" fmla="*/ 173 w 437"/>
                <a:gd name="T23" fmla="*/ 160 h 269"/>
                <a:gd name="T24" fmla="*/ 192 w 437"/>
                <a:gd name="T25" fmla="*/ 160 h 269"/>
                <a:gd name="T26" fmla="*/ 192 w 437"/>
                <a:gd name="T27" fmla="*/ 125 h 269"/>
                <a:gd name="T28" fmla="*/ 192 w 437"/>
                <a:gd name="T29" fmla="*/ 124 h 269"/>
                <a:gd name="T30" fmla="*/ 60 w 437"/>
                <a:gd name="T31" fmla="*/ 124 h 269"/>
                <a:gd name="T32" fmla="*/ 0 w 437"/>
                <a:gd name="T33" fmla="*/ 64 h 269"/>
                <a:gd name="T34" fmla="*/ 0 w 437"/>
                <a:gd name="T35" fmla="*/ 60 h 269"/>
                <a:gd name="T36" fmla="*/ 60 w 437"/>
                <a:gd name="T37" fmla="*/ 0 h 269"/>
                <a:gd name="T38" fmla="*/ 377 w 437"/>
                <a:gd name="T39" fmla="*/ 0 h 269"/>
                <a:gd name="T40" fmla="*/ 437 w 437"/>
                <a:gd name="T41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269">
                  <a:moveTo>
                    <a:pt x="437" y="60"/>
                  </a:moveTo>
                  <a:cubicBezTo>
                    <a:pt x="437" y="64"/>
                    <a:pt x="437" y="64"/>
                    <a:pt x="437" y="64"/>
                  </a:cubicBezTo>
                  <a:cubicBezTo>
                    <a:pt x="437" y="97"/>
                    <a:pt x="410" y="124"/>
                    <a:pt x="377" y="124"/>
                  </a:cubicBezTo>
                  <a:cubicBezTo>
                    <a:pt x="247" y="124"/>
                    <a:pt x="247" y="124"/>
                    <a:pt x="247" y="124"/>
                  </a:cubicBezTo>
                  <a:cubicBezTo>
                    <a:pt x="247" y="124"/>
                    <a:pt x="247" y="125"/>
                    <a:pt x="247" y="125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77" y="160"/>
                    <a:pt x="282" y="169"/>
                    <a:pt x="275" y="179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24" y="269"/>
                    <a:pt x="214" y="269"/>
                    <a:pt x="207" y="258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56" y="169"/>
                    <a:pt x="161" y="160"/>
                    <a:pt x="173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26" y="124"/>
                    <a:pt x="0" y="97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6" y="0"/>
                    <a:pt x="60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410" y="0"/>
                    <a:pt x="437" y="27"/>
                    <a:pt x="437" y="60"/>
                  </a:cubicBezTo>
                  <a:close/>
                </a:path>
              </a:pathLst>
            </a:custGeom>
            <a:solidFill>
              <a:srgbClr val="FF1D48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7601" y="1803567"/>
              <a:ext cx="1266514" cy="40586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Autofit/>
            </a:bodyPr>
            <a:lstStyle/>
            <a:p>
              <a:pPr algn="ctr"/>
              <a:r>
                <a:rPr lang="en-US" sz="1300" b="1" kern="0" dirty="0">
                  <a:solidFill>
                    <a:srgbClr val="FFFFFF"/>
                  </a:solidFill>
                </a:rPr>
                <a:t>LIQUID WASTE MANAGEMENT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11734" y="2779666"/>
              <a:ext cx="1142310" cy="241211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/>
            </a:bodyPr>
            <a:lstStyle/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Coverage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End treatment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O&amp;M</a:t>
              </a:r>
            </a:p>
            <a:p>
              <a:pPr marL="182880" indent="-18288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Reuse of treated effluent</a:t>
              </a:r>
              <a:endParaRPr lang="en-US" sz="1300" kern="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646821" y="2343984"/>
              <a:ext cx="1317667" cy="30337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>
              <a:norm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7686532" y="1803566"/>
              <a:ext cx="1238251" cy="869951"/>
            </a:xfrm>
            <a:custGeom>
              <a:avLst/>
              <a:gdLst>
                <a:gd name="T0" fmla="*/ 437 w 437"/>
                <a:gd name="T1" fmla="*/ 60 h 269"/>
                <a:gd name="T2" fmla="*/ 437 w 437"/>
                <a:gd name="T3" fmla="*/ 64 h 269"/>
                <a:gd name="T4" fmla="*/ 377 w 437"/>
                <a:gd name="T5" fmla="*/ 124 h 269"/>
                <a:gd name="T6" fmla="*/ 247 w 437"/>
                <a:gd name="T7" fmla="*/ 124 h 269"/>
                <a:gd name="T8" fmla="*/ 247 w 437"/>
                <a:gd name="T9" fmla="*/ 125 h 269"/>
                <a:gd name="T10" fmla="*/ 247 w 437"/>
                <a:gd name="T11" fmla="*/ 160 h 269"/>
                <a:gd name="T12" fmla="*/ 264 w 437"/>
                <a:gd name="T13" fmla="*/ 160 h 269"/>
                <a:gd name="T14" fmla="*/ 275 w 437"/>
                <a:gd name="T15" fmla="*/ 179 h 269"/>
                <a:gd name="T16" fmla="*/ 230 w 437"/>
                <a:gd name="T17" fmla="*/ 258 h 269"/>
                <a:gd name="T18" fmla="*/ 207 w 437"/>
                <a:gd name="T19" fmla="*/ 258 h 269"/>
                <a:gd name="T20" fmla="*/ 162 w 437"/>
                <a:gd name="T21" fmla="*/ 179 h 269"/>
                <a:gd name="T22" fmla="*/ 173 w 437"/>
                <a:gd name="T23" fmla="*/ 160 h 269"/>
                <a:gd name="T24" fmla="*/ 192 w 437"/>
                <a:gd name="T25" fmla="*/ 160 h 269"/>
                <a:gd name="T26" fmla="*/ 192 w 437"/>
                <a:gd name="T27" fmla="*/ 125 h 269"/>
                <a:gd name="T28" fmla="*/ 192 w 437"/>
                <a:gd name="T29" fmla="*/ 124 h 269"/>
                <a:gd name="T30" fmla="*/ 60 w 437"/>
                <a:gd name="T31" fmla="*/ 124 h 269"/>
                <a:gd name="T32" fmla="*/ 0 w 437"/>
                <a:gd name="T33" fmla="*/ 64 h 269"/>
                <a:gd name="T34" fmla="*/ 0 w 437"/>
                <a:gd name="T35" fmla="*/ 60 h 269"/>
                <a:gd name="T36" fmla="*/ 60 w 437"/>
                <a:gd name="T37" fmla="*/ 0 h 269"/>
                <a:gd name="T38" fmla="*/ 377 w 437"/>
                <a:gd name="T39" fmla="*/ 0 h 269"/>
                <a:gd name="T40" fmla="*/ 437 w 437"/>
                <a:gd name="T41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269">
                  <a:moveTo>
                    <a:pt x="437" y="60"/>
                  </a:moveTo>
                  <a:cubicBezTo>
                    <a:pt x="437" y="64"/>
                    <a:pt x="437" y="64"/>
                    <a:pt x="437" y="64"/>
                  </a:cubicBezTo>
                  <a:cubicBezTo>
                    <a:pt x="437" y="97"/>
                    <a:pt x="410" y="124"/>
                    <a:pt x="377" y="124"/>
                  </a:cubicBezTo>
                  <a:cubicBezTo>
                    <a:pt x="247" y="124"/>
                    <a:pt x="247" y="124"/>
                    <a:pt x="247" y="124"/>
                  </a:cubicBezTo>
                  <a:cubicBezTo>
                    <a:pt x="247" y="124"/>
                    <a:pt x="247" y="125"/>
                    <a:pt x="247" y="125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77" y="160"/>
                    <a:pt x="282" y="169"/>
                    <a:pt x="275" y="179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24" y="269"/>
                    <a:pt x="214" y="269"/>
                    <a:pt x="207" y="258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56" y="169"/>
                    <a:pt x="161" y="160"/>
                    <a:pt x="173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26" y="124"/>
                    <a:pt x="0" y="97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6" y="0"/>
                    <a:pt x="60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410" y="0"/>
                    <a:pt x="437" y="27"/>
                    <a:pt x="437" y="60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72398" y="1803566"/>
              <a:ext cx="1266514" cy="36933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 fontScale="70000" lnSpcReduction="20000"/>
            </a:bodyPr>
            <a:lstStyle/>
            <a:p>
              <a:pPr algn="ctr"/>
              <a:r>
                <a:rPr lang="en-US" b="1" kern="0" dirty="0">
                  <a:solidFill>
                    <a:srgbClr val="FFFFFF"/>
                  </a:solidFill>
                </a:rPr>
                <a:t>FECAL SLUDGE MANAGEMENT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96335" y="2749640"/>
              <a:ext cx="1400033" cy="241211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normAutofit/>
            </a:bodyPr>
            <a:lstStyle/>
            <a:p>
              <a:pPr marL="182880" indent="-18288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De-sludging</a:t>
              </a:r>
            </a:p>
            <a:p>
              <a:pPr marL="182880" indent="-18288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Pit emptying Transportation Treatment</a:t>
              </a:r>
            </a:p>
            <a:p>
              <a:pPr marL="182880" indent="-18288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IN" sz="1300" kern="0" dirty="0"/>
                <a:t>Re-use of treated waste</a:t>
              </a:r>
              <a:r>
                <a:rPr lang="en-US" sz="1300" kern="0" dirty="0"/>
                <a:t> </a:t>
              </a: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2022429" y="5173759"/>
            <a:ext cx="5067262" cy="420047"/>
          </a:xfrm>
          <a:prstGeom prst="roundRect">
            <a:avLst/>
          </a:prstGeom>
          <a:solidFill>
            <a:srgbClr val="055579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Informed by urban WASH Benchmarks by </a:t>
            </a:r>
            <a:r>
              <a:rPr lang="en-US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MoUD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lang="en-IN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47"/>
            <a:ext cx="8291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69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2" y="769268"/>
            <a:ext cx="7560840" cy="3456384"/>
          </a:xfrm>
          <a:solidFill>
            <a:srgbClr val="055D85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SELF ASSESSMENT AGAINST WASH BENCHMARKS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769268"/>
            <a:ext cx="504056" cy="345638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38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07494"/>
            <a:ext cx="7956884" cy="4632516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Annual self assessment against WASH benchmarks by GPs for </a:t>
            </a:r>
            <a:r>
              <a:rPr lang="en-US" sz="2200" b="1" dirty="0">
                <a:solidFill>
                  <a:srgbClr val="055579"/>
                </a:solidFill>
              </a:rPr>
              <a:t>performance monitoring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55579"/>
                </a:solidFill>
              </a:rPr>
              <a:t>planning for service delivery improvement</a:t>
            </a:r>
            <a:r>
              <a:rPr lang="en-US" sz="2200" dirty="0">
                <a:solidFill>
                  <a:srgbClr val="055579"/>
                </a:solidFill>
              </a:rPr>
              <a:t>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A </a:t>
            </a:r>
            <a:r>
              <a:rPr lang="en-US" sz="2200" b="1" dirty="0">
                <a:solidFill>
                  <a:srgbClr val="055579"/>
                </a:solidFill>
              </a:rPr>
              <a:t>self assessment framework </a:t>
            </a:r>
            <a:r>
              <a:rPr lang="en-US" sz="2200" dirty="0"/>
              <a:t>developed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Every GP can </a:t>
            </a:r>
            <a:r>
              <a:rPr lang="en-US" sz="2200" b="1" dirty="0">
                <a:solidFill>
                  <a:srgbClr val="0070C0"/>
                </a:solidFill>
              </a:rPr>
              <a:t>assess its performance annually </a:t>
            </a:r>
            <a:r>
              <a:rPr lang="en-US" sz="2200" dirty="0"/>
              <a:t>with the help of the framework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055579"/>
                </a:solidFill>
              </a:rPr>
              <a:t>Public will know </a:t>
            </a:r>
            <a:r>
              <a:rPr lang="en-US" sz="2200" dirty="0"/>
              <a:t>of the performance of service delivery.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Gaps can be identified and </a:t>
            </a:r>
            <a:r>
              <a:rPr lang="en-US" sz="2200" b="1" dirty="0">
                <a:solidFill>
                  <a:srgbClr val="055579"/>
                </a:solidFill>
              </a:rPr>
              <a:t>planning done accordingly </a:t>
            </a:r>
            <a:r>
              <a:rPr lang="en-US" sz="2200" dirty="0"/>
              <a:t>for use of resources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Performance score and details may be uploaded on a </a:t>
            </a:r>
            <a:r>
              <a:rPr lang="en-US" sz="2200" b="1" dirty="0">
                <a:solidFill>
                  <a:srgbClr val="055579"/>
                </a:solidFill>
              </a:rPr>
              <a:t>WASH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55579"/>
                </a:solidFill>
              </a:rPr>
              <a:t>benchmarks dashboard </a:t>
            </a:r>
            <a:endParaRPr lang="en-IN" sz="2200" b="1" dirty="0">
              <a:solidFill>
                <a:srgbClr val="05557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124405"/>
            <a:ext cx="8136904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9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SELF ASSESSMENT AGAINST WASH BENCHMARKS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22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hwini K\Desktop\Pages from ENGLISH_Panchayati Raj SLB document (11 Aug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6443" r="8816" b="62292"/>
          <a:stretch/>
        </p:blipFill>
        <p:spPr bwMode="auto">
          <a:xfrm>
            <a:off x="77962" y="678046"/>
            <a:ext cx="903054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7584" y="124405"/>
            <a:ext cx="4824536" cy="600067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SCORING FRAMEWORK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1196"/>
            <a:ext cx="576064" cy="576064"/>
          </a:xfrm>
          <a:prstGeom prst="rect">
            <a:avLst/>
          </a:prstGeom>
          <a:solidFill>
            <a:srgbClr val="FCD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39952" y="678046"/>
            <a:ext cx="4824536" cy="45719"/>
          </a:xfrm>
          <a:prstGeom prst="rect">
            <a:avLst/>
          </a:prstGeom>
          <a:solidFill>
            <a:srgbClr val="055D85"/>
          </a:solidFill>
        </p:spPr>
        <p:txBody>
          <a:bodyPr vert="horz" lIns="91428" tIns="45714" rIns="91428" bIns="45714" rtlCol="0" anchor="ctr">
            <a:normAutofit fontScale="25000" lnSpcReduction="20000"/>
          </a:bodyPr>
          <a:lstStyle>
            <a:lvl1pPr algn="ctr" defTabSz="91429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blast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6B96"/>
      </a:accent1>
      <a:accent2>
        <a:srgbClr val="EB191C"/>
      </a:accent2>
      <a:accent3>
        <a:srgbClr val="FFCA09"/>
      </a:accent3>
      <a:accent4>
        <a:srgbClr val="8DC73D"/>
      </a:accent4>
      <a:accent5>
        <a:srgbClr val="326581"/>
      </a:accent5>
      <a:accent6>
        <a:srgbClr val="BFBFBF"/>
      </a:accent6>
      <a:hlink>
        <a:srgbClr val="3F3F3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1293</Words>
  <Application>Microsoft Office PowerPoint</Application>
  <PresentationFormat>On-screen Show (16:10)</PresentationFormat>
  <Paragraphs>266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Code Pro Bold</vt:lpstr>
      <vt:lpstr>Poppins</vt:lpstr>
      <vt:lpstr>Poppins SemiBold</vt:lpstr>
      <vt:lpstr>Roboto</vt:lpstr>
      <vt:lpstr>Wingdings</vt:lpstr>
      <vt:lpstr>Office Theme</vt:lpstr>
      <vt:lpstr>3_Office Theme</vt:lpstr>
      <vt:lpstr>PowerPoint Presentation</vt:lpstr>
      <vt:lpstr>CONTENT</vt:lpstr>
      <vt:lpstr>BACKGROUND</vt:lpstr>
      <vt:lpstr>SERVICE LEVEL BENCHMARKS  FOR RURAL WASH</vt:lpstr>
      <vt:lpstr>PowerPoint Presentation</vt:lpstr>
      <vt:lpstr>PowerPoint Presentation</vt:lpstr>
      <vt:lpstr>SELF ASSESSMENT AGAINST WASH BENCHMARKS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SCORING MATRIX _Example </vt:lpstr>
      <vt:lpstr>AN EXAMPLE FOR ILLUSTRATION  </vt:lpstr>
      <vt:lpstr>IMAGINARY EXAMPLE FOR SECTORAL  AND FINAL GRADES</vt:lpstr>
      <vt:lpstr>MODEL CONTRACTS FOR WASH SERVICE DELIVERY: PROFESSIONALIZATION OF O&amp;M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Contracts for WASH services in GPs</dc:title>
  <dc:creator>AshwiniK</dc:creator>
  <cp:lastModifiedBy>Sujoy Mojumdar</cp:lastModifiedBy>
  <cp:revision>87</cp:revision>
  <dcterms:created xsi:type="dcterms:W3CDTF">2020-08-04T12:13:19Z</dcterms:created>
  <dcterms:modified xsi:type="dcterms:W3CDTF">2023-08-17T15:06:10Z</dcterms:modified>
</cp:coreProperties>
</file>